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extended-properties" Target="docProps/app.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notesMasterIdLst>
    <p:notesMasterId r:id="rId12"/>
  </p:notesMasterIdLst>
  <p:sldSz cx="14630400" cy="8229600"/>
  <p:notesSz cx="8229600" cy="14630400"/>
  <p:embeddedFontLst>
    <p:embeddedFont>
      <p:font typeface="Nunito Sans"/>
      <p:regular r:id="rId17"/>
    </p:embeddedFont>
    <p:embeddedFont>
      <p:font typeface="Nunito Sans"/>
      <p:regular r:id="rId18"/>
    </p:embeddedFont>
    <p:embeddedFont>
      <p:font typeface="Nunito Sans"/>
      <p:regular r:id="rId19"/>
    </p:embeddedFont>
    <p:embeddedFont>
      <p:font typeface="Nunito Sans"/>
      <p:regular r:id="rId20"/>
    </p:embeddedFont>
    <p:embeddedFont>
      <p:font typeface="Inter"/>
      <p:regular r:id="rId21"/>
    </p:embeddedFont>
    <p:embeddedFont>
      <p:font typeface="Inter"/>
      <p:regular r:id="rId22"/>
    </p:embeddedFont>
    <p:embeddedFont>
      <p:font typeface="Inter"/>
      <p:regular r:id="rId23"/>
    </p:embeddedFont>
    <p:embeddedFont>
      <p:font typeface="Inter"/>
      <p:regular r:id="rId24"/>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 Id="rId17" Type="http://schemas.openxmlformats.org/officeDocument/2006/relationships/font" Target="fonts/font1.fntdata"/><Relationship Id="rId18" Type="http://schemas.openxmlformats.org/officeDocument/2006/relationships/font" Target="fonts/font2.fntdata"/><Relationship Id="rId19" Type="http://schemas.openxmlformats.org/officeDocument/2006/relationships/font" Target="fonts/font3.fntdata"/><Relationship Id="rId20" Type="http://schemas.openxmlformats.org/officeDocument/2006/relationships/font" Target="fonts/font4.fntdata"/><Relationship Id="rId21" Type="http://schemas.openxmlformats.org/officeDocument/2006/relationships/font" Target="fonts/font5.fntdata"/><Relationship Id="rId22" Type="http://schemas.openxmlformats.org/officeDocument/2006/relationships/font" Target="fonts/font6.fntdata"/><Relationship Id="rId23" Type="http://schemas.openxmlformats.org/officeDocument/2006/relationships/font" Target="fonts/font7.fntdata"/><Relationship Id="rId24" Type="http://schemas.openxmlformats.org/officeDocument/2006/relationships/font" Target="fonts/font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t>Slide Title:  Gen AI Databases: A Paradigm Shift</a:t>
            </a:r>
          </a:p>
          <a:p/>
          <a:p>
            <a:r>
              <a:t>Good morning/afternoon, everyone.  Traditional databases aren't equipped for the demands of generative AI.  This presentation will explain why vector embeddings are essential for Gen AI applications and guide you through selecting the right Gen AI database for your needs.</a:t>
            </a:r>
          </a:p>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t>Could not generate speaker notes: 429 You exceeded your current quota, please check your plan and billing details. For more information on this error, head to: https://ai.google.dev/gemini-api/docs/rate-limits. [violations {</a:t>
            </a:r>
          </a:p>
          <a:p>
            <a:r>
              <a:t>  quota_metric: "generativelanguage.googleapis.com/generate_content_free_tier_requests"</a:t>
            </a:r>
          </a:p>
          <a:p>
            <a:r>
              <a:t>  quota_id: "GenerateRequestsPerDayPerProjectPerModel-FreeTier"</a:t>
            </a:r>
          </a:p>
          <a:p>
            <a:r>
              <a:t>  quota_dimensions {</a:t>
            </a:r>
          </a:p>
          <a:p>
            <a:r>
              <a:t>    key: "model"</a:t>
            </a:r>
          </a:p>
          <a:p>
            <a:r>
              <a:t>    value: "gemini-1.5-flash"</a:t>
            </a:r>
          </a:p>
          <a:p>
            <a:r>
              <a:t>  }</a:t>
            </a:r>
          </a:p>
          <a:p>
            <a:r>
              <a:t>  quota_dimensions {</a:t>
            </a:r>
          </a:p>
          <a:p>
            <a:r>
              <a:t>    key: "location"</a:t>
            </a:r>
          </a:p>
          <a:p>
            <a:r>
              <a:t>    value: "global"</a:t>
            </a:r>
          </a:p>
          <a:p>
            <a:r>
              <a:t>  }</a:t>
            </a:r>
          </a:p>
          <a:p>
            <a:r>
              <a:t>  quota_value: 50</a:t>
            </a:r>
          </a:p>
          <a:p>
            <a:r>
              <a:t>}</a:t>
            </a:r>
          </a:p>
          <a:p>
            <a:r>
              <a:t>, links {</a:t>
            </a:r>
          </a:p>
          <a:p>
            <a:r>
              <a:t>  description: "Learn more about Gemini API quotas"</a:t>
            </a:r>
          </a:p>
          <a:p>
            <a:r>
              <a:t>  url: "https://ai.google.dev/gemini-api/docs/rate-limits"</a:t>
            </a:r>
          </a:p>
          <a:p>
            <a:r>
              <a:t>}</a:t>
            </a:r>
          </a:p>
          <a:p>
            <a:r>
              <a:t>, retry_delay {</a:t>
            </a:r>
          </a:p>
          <a:p>
            <a:r>
              <a:t>  seconds: 11</a:t>
            </a:r>
          </a:p>
          <a:p>
            <a:r>
              <a:t>}</a:t>
            </a:r>
          </a:p>
          <a:p>
            <a:r>
              <a:t>]</a:t>
            </a:r>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t>Slide: Traditional vs. Gen AI Databases</a:t>
            </a:r>
          </a:p>
          <a:p/>
          <a:p>
            <a:r>
              <a:t>**Speaker Notes:**  This slide contrasts traditional and generative AI databases. Traditional databases excel at structured data using SQL for precise searches (e.g., finding all carnivores).  Gen AI databases, however, handle unstructured data like images and text, leveraging vector embeddings to understand meaning and find semantically similar items – going beyond simple keyword matching. This unlocks entirely new possibilities for data analysis and retrieval.</a:t>
            </a:r>
          </a:p>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t>Could not generate speaker notes: 429 You exceeded your current quota, please check your plan and billing details. For more information on this error, head to: https://ai.google.dev/gemini-api/docs/rate-limits. [violations {</a:t>
            </a:r>
          </a:p>
          <a:p>
            <a:r>
              <a:t>  quota_metric: "generativelanguage.googleapis.com/generate_content_free_tier_requests"</a:t>
            </a:r>
          </a:p>
          <a:p>
            <a:r>
              <a:t>  quota_id: "GenerateRequestsPerDayPerProjectPerModel-FreeTier"</a:t>
            </a:r>
          </a:p>
          <a:p>
            <a:r>
              <a:t>  quota_dimensions {</a:t>
            </a:r>
          </a:p>
          <a:p>
            <a:r>
              <a:t>    key: "model"</a:t>
            </a:r>
          </a:p>
          <a:p>
            <a:r>
              <a:t>    value: "gemini-1.5-flash"</a:t>
            </a:r>
          </a:p>
          <a:p>
            <a:r>
              <a:t>  }</a:t>
            </a:r>
          </a:p>
          <a:p>
            <a:r>
              <a:t>  quota_dimensions {</a:t>
            </a:r>
          </a:p>
          <a:p>
            <a:r>
              <a:t>    key: "location"</a:t>
            </a:r>
          </a:p>
          <a:p>
            <a:r>
              <a:t>    value: "global"</a:t>
            </a:r>
          </a:p>
          <a:p>
            <a:r>
              <a:t>  }</a:t>
            </a:r>
          </a:p>
          <a:p>
            <a:r>
              <a:t>  quota_value: 50</a:t>
            </a:r>
          </a:p>
          <a:p>
            <a:r>
              <a:t>}</a:t>
            </a:r>
          </a:p>
          <a:p>
            <a:r>
              <a:t>, links {</a:t>
            </a:r>
          </a:p>
          <a:p>
            <a:r>
              <a:t>  description: "Learn more about Gemini API quotas"</a:t>
            </a:r>
          </a:p>
          <a:p>
            <a:r>
              <a:t>  url: "https://ai.google.dev/gemini-api/docs/rate-limits"</a:t>
            </a:r>
          </a:p>
          <a:p>
            <a:r>
              <a:t>}</a:t>
            </a:r>
          </a:p>
          <a:p>
            <a:r>
              <a:t>, retry_delay {</a:t>
            </a:r>
          </a:p>
          <a:p>
            <a:r>
              <a:t>  seconds: 17</a:t>
            </a:r>
          </a:p>
          <a:p>
            <a:r>
              <a:t>}</a:t>
            </a:r>
          </a:p>
          <a:p>
            <a:r>
              <a:t>]</a:t>
            </a:r>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t>Could not generate speaker notes: 429 You exceeded your current quota, please check your plan and billing details. For more information on this error, head to: https://ai.google.dev/gemini-api/docs/rate-limits. [violations {</a:t>
            </a:r>
          </a:p>
          <a:p>
            <a:r>
              <a:t>  quota_metric: "generativelanguage.googleapis.com/generate_content_free_tier_requests"</a:t>
            </a:r>
          </a:p>
          <a:p>
            <a:r>
              <a:t>  quota_id: "GenerateRequestsPerDayPerProjectPerModel-FreeTier"</a:t>
            </a:r>
          </a:p>
          <a:p>
            <a:r>
              <a:t>  quota_dimensions {</a:t>
            </a:r>
          </a:p>
          <a:p>
            <a:r>
              <a:t>    key: "model"</a:t>
            </a:r>
          </a:p>
          <a:p>
            <a:r>
              <a:t>    value: "gemini-1.5-flash"</a:t>
            </a:r>
          </a:p>
          <a:p>
            <a:r>
              <a:t>  }</a:t>
            </a:r>
          </a:p>
          <a:p>
            <a:r>
              <a:t>  quota_dimensions {</a:t>
            </a:r>
          </a:p>
          <a:p>
            <a:r>
              <a:t>    key: "location"</a:t>
            </a:r>
          </a:p>
          <a:p>
            <a:r>
              <a:t>    value: "global"</a:t>
            </a:r>
          </a:p>
          <a:p>
            <a:r>
              <a:t>  }</a:t>
            </a:r>
          </a:p>
          <a:p>
            <a:r>
              <a:t>  quota_value: 50</a:t>
            </a:r>
          </a:p>
          <a:p>
            <a:r>
              <a:t>}</a:t>
            </a:r>
          </a:p>
          <a:p>
            <a:r>
              <a:t>, links {</a:t>
            </a:r>
          </a:p>
          <a:p>
            <a:r>
              <a:t>  description: "Learn more about Gemini API quotas"</a:t>
            </a:r>
          </a:p>
          <a:p>
            <a:r>
              <a:t>  url: "https://ai.google.dev/gemini-api/docs/rate-limits"</a:t>
            </a:r>
          </a:p>
          <a:p>
            <a:r>
              <a:t>}</a:t>
            </a:r>
          </a:p>
          <a:p>
            <a:r>
              <a:t>, retry_delay {</a:t>
            </a:r>
          </a:p>
          <a:p>
            <a:r>
              <a:t>  seconds: 16</a:t>
            </a:r>
          </a:p>
          <a:p>
            <a:r>
              <a:t>}</a:t>
            </a:r>
          </a:p>
          <a:p>
            <a:r>
              <a:t>]</a:t>
            </a:r>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t>Slide Title:  Choosing the Right Gen AI Database</a:t>
            </a:r>
          </a:p>
          <a:p/>
          <a:p>
            <a:r>
              <a:t>**Speaker Notes:**  This slide highlights crucial factors when selecting a database for generative AI.  We need robust vector search capabilities – efficient storage and rapid similarity searches are essential.  Consider options like AlloyDB, Spanner, and Cloud SQL for PostgreSQL.  Seamless integration with AI/ML platforms like Google's Vertex AI is also critical for streamlined embedding creation and foundation model utilization.</a:t>
            </a:r>
          </a:p>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t>Could not generate speaker notes: 429 You exceeded your current quota, please check your plan and billing details. For more information on this error, head to: https://ai.google.dev/gemini-api/docs/rate-limits. [violations {</a:t>
            </a:r>
          </a:p>
          <a:p>
            <a:r>
              <a:t>  quota_metric: "generativelanguage.googleapis.com/generate_content_free_tier_requests"</a:t>
            </a:r>
          </a:p>
          <a:p>
            <a:r>
              <a:t>  quota_id: "GenerateRequestsPerDayPerProjectPerModel-FreeTier"</a:t>
            </a:r>
          </a:p>
          <a:p>
            <a:r>
              <a:t>  quota_dimensions {</a:t>
            </a:r>
          </a:p>
          <a:p>
            <a:r>
              <a:t>    key: "model"</a:t>
            </a:r>
          </a:p>
          <a:p>
            <a:r>
              <a:t>    value: "gemini-1.5-flash"</a:t>
            </a:r>
          </a:p>
          <a:p>
            <a:r>
              <a:t>  }</a:t>
            </a:r>
          </a:p>
          <a:p>
            <a:r>
              <a:t>  quota_dimensions {</a:t>
            </a:r>
          </a:p>
          <a:p>
            <a:r>
              <a:t>    key: "location"</a:t>
            </a:r>
          </a:p>
          <a:p>
            <a:r>
              <a:t>    value: "global"</a:t>
            </a:r>
          </a:p>
          <a:p>
            <a:r>
              <a:t>  }</a:t>
            </a:r>
          </a:p>
          <a:p>
            <a:r>
              <a:t>  quota_value: 50</a:t>
            </a:r>
          </a:p>
          <a:p>
            <a:r>
              <a:t>}</a:t>
            </a:r>
          </a:p>
          <a:p>
            <a:r>
              <a:t>, links {</a:t>
            </a:r>
          </a:p>
          <a:p>
            <a:r>
              <a:t>  description: "Learn more about Gemini API quotas"</a:t>
            </a:r>
          </a:p>
          <a:p>
            <a:r>
              <a:t>  url: "https://ai.google.dev/gemini-api/docs/rate-limits"</a:t>
            </a:r>
          </a:p>
          <a:p>
            <a:r>
              <a:t>}</a:t>
            </a:r>
          </a:p>
          <a:p>
            <a:r>
              <a:t>, retry_delay {</a:t>
            </a:r>
          </a:p>
          <a:p>
            <a:r>
              <a:t>  seconds: 14</a:t>
            </a:r>
          </a:p>
          <a:p>
            <a:r>
              <a:t>}</a:t>
            </a:r>
          </a:p>
          <a:p>
            <a:r>
              <a:t>]</a:t>
            </a:r>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t>Could not generate speaker notes: 429 You exceeded your current quota, please check your plan and billing details. For more information on this error, head to: https://ai.google.dev/gemini-api/docs/rate-limits. [violations {</a:t>
            </a:r>
          </a:p>
          <a:p>
            <a:r>
              <a:t>  quota_metric: "generativelanguage.googleapis.com/generate_content_free_tier_requests"</a:t>
            </a:r>
          </a:p>
          <a:p>
            <a:r>
              <a:t>  quota_id: "GenerateRequestsPerDayPerProjectPerModel-FreeTier"</a:t>
            </a:r>
          </a:p>
          <a:p>
            <a:r>
              <a:t>  quota_dimensions {</a:t>
            </a:r>
          </a:p>
          <a:p>
            <a:r>
              <a:t>    key: "model"</a:t>
            </a:r>
          </a:p>
          <a:p>
            <a:r>
              <a:t>    value: "gemini-1.5-flash"</a:t>
            </a:r>
          </a:p>
          <a:p>
            <a:r>
              <a:t>  }</a:t>
            </a:r>
          </a:p>
          <a:p>
            <a:r>
              <a:t>  quota_dimensions {</a:t>
            </a:r>
          </a:p>
          <a:p>
            <a:r>
              <a:t>    key: "location"</a:t>
            </a:r>
          </a:p>
          <a:p>
            <a:r>
              <a:t>    value: "global"</a:t>
            </a:r>
          </a:p>
          <a:p>
            <a:r>
              <a:t>  }</a:t>
            </a:r>
          </a:p>
          <a:p>
            <a:r>
              <a:t>  quota_value: 50</a:t>
            </a:r>
          </a:p>
          <a:p>
            <a:r>
              <a:t>}</a:t>
            </a:r>
          </a:p>
          <a:p>
            <a:r>
              <a:t>, links {</a:t>
            </a:r>
          </a:p>
          <a:p>
            <a:r>
              <a:t>  description: "Learn more about Gemini API quotas"</a:t>
            </a:r>
          </a:p>
          <a:p>
            <a:r>
              <a:t>  url: "https://ai.google.dev/gemini-api/docs/rate-limits"</a:t>
            </a:r>
          </a:p>
          <a:p>
            <a:r>
              <a:t>}</a:t>
            </a:r>
          </a:p>
          <a:p>
            <a:r>
              <a:t>, retry_delay {</a:t>
            </a:r>
          </a:p>
          <a:p>
            <a:r>
              <a:t>  seconds: 13</a:t>
            </a:r>
          </a:p>
          <a:p>
            <a:r>
              <a:t>}</a:t>
            </a:r>
          </a:p>
          <a:p>
            <a:r>
              <a:t>]</a:t>
            </a:r>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t>Could not generate speaker notes: 429 You exceeded your current quota, please check your plan and billing details. For more information on this error, head to: https://ai.google.dev/gemini-api/docs/rate-limits. [violations {</a:t>
            </a:r>
          </a:p>
          <a:p>
            <a:r>
              <a:t>  quota_metric: "generativelanguage.googleapis.com/generate_content_free_tier_requests"</a:t>
            </a:r>
          </a:p>
          <a:p>
            <a:r>
              <a:t>  quota_id: "GenerateRequestsPerDayPerProjectPerModel-FreeTier"</a:t>
            </a:r>
          </a:p>
          <a:p>
            <a:r>
              <a:t>  quota_dimensions {</a:t>
            </a:r>
          </a:p>
          <a:p>
            <a:r>
              <a:t>    key: "model"</a:t>
            </a:r>
          </a:p>
          <a:p>
            <a:r>
              <a:t>    value: "gemini-1.5-flash"</a:t>
            </a:r>
          </a:p>
          <a:p>
            <a:r>
              <a:t>  }</a:t>
            </a:r>
          </a:p>
          <a:p>
            <a:r>
              <a:t>  quota_dimensions {</a:t>
            </a:r>
          </a:p>
          <a:p>
            <a:r>
              <a:t>    key: "location"</a:t>
            </a:r>
          </a:p>
          <a:p>
            <a:r>
              <a:t>    value: "global"</a:t>
            </a:r>
          </a:p>
          <a:p>
            <a:r>
              <a:t>  }</a:t>
            </a:r>
          </a:p>
          <a:p>
            <a:r>
              <a:t>  quota_value: 50</a:t>
            </a:r>
          </a:p>
          <a:p>
            <a:r>
              <a:t>}</a:t>
            </a:r>
          </a:p>
          <a:p>
            <a:r>
              <a:t>, links {</a:t>
            </a:r>
          </a:p>
          <a:p>
            <a:r>
              <a:t>  description: "Learn more about Gemini API quotas"</a:t>
            </a:r>
          </a:p>
          <a:p>
            <a:r>
              <a:t>  url: "https://ai.google.dev/gemini-api/docs/rate-limits"</a:t>
            </a:r>
          </a:p>
          <a:p>
            <a:r>
              <a:t>}</a:t>
            </a:r>
          </a:p>
          <a:p>
            <a:r>
              <a:t>, retry_delay {</a:t>
            </a:r>
          </a:p>
          <a:p>
            <a:r>
              <a:t>  seconds: 12</a:t>
            </a:r>
          </a:p>
          <a:p>
            <a:r>
              <a:t>}</a:t>
            </a:r>
          </a:p>
          <a:p>
            <a:r>
              <a:t>]</a:t>
            </a:r>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t>Could not generate speaker notes: 429 You exceeded your current quota, please check your plan and billing details. For more information on this error, head to: https://ai.google.dev/gemini-api/docs/rate-limits. [violations {</a:t>
            </a:r>
          </a:p>
          <a:p>
            <a:r>
              <a:t>  quota_metric: "generativelanguage.googleapis.com/generate_content_free_tier_requests"</a:t>
            </a:r>
          </a:p>
          <a:p>
            <a:r>
              <a:t>  quota_id: "GenerateRequestsPerDayPerProjectPerModel-FreeTier"</a:t>
            </a:r>
          </a:p>
          <a:p>
            <a:r>
              <a:t>  quota_dimensions {</a:t>
            </a:r>
          </a:p>
          <a:p>
            <a:r>
              <a:t>    key: "model"</a:t>
            </a:r>
          </a:p>
          <a:p>
            <a:r>
              <a:t>    value: "gemini-1.5-flash"</a:t>
            </a:r>
          </a:p>
          <a:p>
            <a:r>
              <a:t>  }</a:t>
            </a:r>
          </a:p>
          <a:p>
            <a:r>
              <a:t>  quota_dimensions {</a:t>
            </a:r>
          </a:p>
          <a:p>
            <a:r>
              <a:t>    key: "location"</a:t>
            </a:r>
          </a:p>
          <a:p>
            <a:r>
              <a:t>    value: "global"</a:t>
            </a:r>
          </a:p>
          <a:p>
            <a:r>
              <a:t>  }</a:t>
            </a:r>
          </a:p>
          <a:p>
            <a:r>
              <a:t>  quota_value: 50</a:t>
            </a:r>
          </a:p>
          <a:p>
            <a:r>
              <a:t>}</a:t>
            </a:r>
          </a:p>
          <a:p>
            <a:r>
              <a:t>, links {</a:t>
            </a:r>
          </a:p>
          <a:p>
            <a:r>
              <a:t>  description: "Learn more about Gemini API quotas"</a:t>
            </a:r>
          </a:p>
          <a:p>
            <a:r>
              <a:t>  url: "https://ai.google.dev/gemini-api/docs/rate-limits"</a:t>
            </a:r>
          </a:p>
          <a:p>
            <a:r>
              <a:t>}</a:t>
            </a:r>
          </a:p>
          <a:p>
            <a:r>
              <a:t>, retry_delay {</a:t>
            </a:r>
          </a:p>
          <a:p>
            <a:r>
              <a:t>  seconds: 11</a:t>
            </a:r>
          </a:p>
          <a:p>
            <a:r>
              <a:t>}</a:t>
            </a:r>
          </a:p>
          <a:p>
            <a:r>
              <a:t>]</a:t>
            </a:r>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image" Target="../media/image-1010-1.png"/><Relationship Id="rId2" Type="http://schemas.openxmlformats.org/officeDocument/2006/relationships/hyperlink" Target="https://gamma.app/?utm_source=made-with-gamma" TargetMode="External"/><Relationship Id="rId3"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image" Target="../media/image-1011-1.png"/><Relationship Id="rId2" Type="http://schemas.openxmlformats.org/officeDocument/2006/relationships/hyperlink" Target="https://gamma.app/?utm_source=made-with-gamma" TargetMode="External"/><Relationship Id="rId3"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image" Target="../media/image-1002-1.png"/><Relationship Id="rId2" Type="http://schemas.openxmlformats.org/officeDocument/2006/relationships/hyperlink" Target="https://gamma.app/?utm_source=made-with-gamma" TargetMode="External"/><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image" Target="../media/image-1003-1.png"/><Relationship Id="rId2" Type="http://schemas.openxmlformats.org/officeDocument/2006/relationships/hyperlink" Target="https://gamma.app/?utm_source=made-with-gamma" TargetMode="External"/><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image" Target="../media/image-1004-1.png"/><Relationship Id="rId2" Type="http://schemas.openxmlformats.org/officeDocument/2006/relationships/hyperlink" Target="https://gamma.app/?utm_source=made-with-gamma" TargetMode="External"/><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image" Target="../media/image-1005-1.png"/><Relationship Id="rId2" Type="http://schemas.openxmlformats.org/officeDocument/2006/relationships/hyperlink" Target="https://gamma.app/?utm_source=made-with-gamma" TargetMode="External"/><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image" Target="../media/image-1006-1.png"/><Relationship Id="rId2" Type="http://schemas.openxmlformats.org/officeDocument/2006/relationships/hyperlink" Target="https://gamma.app/?utm_source=made-with-gamma" TargetMode="External"/><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image" Target="../media/image-1007-1.png"/><Relationship Id="rId2" Type="http://schemas.openxmlformats.org/officeDocument/2006/relationships/hyperlink" Target="https://gamma.app/?utm_source=made-with-gamma" TargetMode="External"/><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image" Target="../media/image-1008-1.png"/><Relationship Id="rId2" Type="http://schemas.openxmlformats.org/officeDocument/2006/relationships/hyperlink" Target="https://gamma.app/?utm_source=made-with-gamma" TargetMode="External"/><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image" Target="../media/image-1009-1.png"/><Relationship Id="rId2" Type="http://schemas.openxmlformats.org/officeDocument/2006/relationships/hyperlink" Target="https://gamma.app/?utm_source=made-with-gamma" TargetMode="External"/><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 Id="rId4" Type="http://schemas.openxmlformats.org/officeDocument/2006/relationships/image" Target="../media/image1.png"/><Relationship Id="rId5" Type="http://schemas.openxmlformats.org/officeDocument/2006/relationships/hyperlink" Target="https://www.example.com"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1.png"/><Relationship Id="rId4" Type="http://schemas.openxmlformats.org/officeDocument/2006/relationships/hyperlink" Target="https://www.example.com" TargetMode="Externa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Relationship Id="rId3" Type="http://schemas.openxmlformats.org/officeDocument/2006/relationships/notesSlide" Target="../notesSlides/notesSlide2.xml"/><Relationship Id="rId4" Type="http://schemas.openxmlformats.org/officeDocument/2006/relationships/image" Target="../media/image1.png"/><Relationship Id="rId5" Type="http://schemas.openxmlformats.org/officeDocument/2006/relationships/hyperlink" Target="https://www.example.com" TargetMode="Externa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png"/><Relationship Id="rId4" Type="http://schemas.openxmlformats.org/officeDocument/2006/relationships/slideLayout" Target="../slideLayouts/slideLayout4.xml"/><Relationship Id="rId5" Type="http://schemas.openxmlformats.org/officeDocument/2006/relationships/notesSlide" Target="../notesSlides/notesSlide3.xml"/><Relationship Id="rId6" Type="http://schemas.openxmlformats.org/officeDocument/2006/relationships/image" Target="../media/image1.png"/><Relationship Id="rId7" Type="http://schemas.openxmlformats.org/officeDocument/2006/relationships/hyperlink" Target="https://www.example.com" TargetMode="Externa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5.xml"/><Relationship Id="rId3" Type="http://schemas.openxmlformats.org/officeDocument/2006/relationships/notesSlide" Target="../notesSlides/notesSlide4.xml"/><Relationship Id="rId4" Type="http://schemas.openxmlformats.org/officeDocument/2006/relationships/image" Target="../media/image1.png"/><Relationship Id="rId5" Type="http://schemas.openxmlformats.org/officeDocument/2006/relationships/hyperlink" Target="https://www.example.com" TargetMode="Externa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6.xml"/><Relationship Id="rId3" Type="http://schemas.openxmlformats.org/officeDocument/2006/relationships/notesSlide" Target="../notesSlides/notesSlide5.xml"/><Relationship Id="rId4" Type="http://schemas.openxmlformats.org/officeDocument/2006/relationships/image" Target="../media/image1.png"/><Relationship Id="rId5" Type="http://schemas.openxmlformats.org/officeDocument/2006/relationships/hyperlink" Target="https://www.example.com" TargetMode="Externa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slideLayout" Target="../slideLayouts/slideLayout7.xml"/><Relationship Id="rId5" Type="http://schemas.openxmlformats.org/officeDocument/2006/relationships/notesSlide" Target="../notesSlides/notesSlide6.xml"/><Relationship Id="rId6" Type="http://schemas.openxmlformats.org/officeDocument/2006/relationships/image" Target="../media/image1.png"/><Relationship Id="rId7" Type="http://schemas.openxmlformats.org/officeDocument/2006/relationships/hyperlink" Target="https://www.example.com" TargetMode="Externa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8.xml"/><Relationship Id="rId3" Type="http://schemas.openxmlformats.org/officeDocument/2006/relationships/notesSlide" Target="../notesSlides/notesSlide7.xml"/><Relationship Id="rId4" Type="http://schemas.openxmlformats.org/officeDocument/2006/relationships/image" Target="../media/image1.png"/><Relationship Id="rId5" Type="http://schemas.openxmlformats.org/officeDocument/2006/relationships/hyperlink" Target="https://www.example.com" TargetMode="Externa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slideLayout" Target="../slideLayouts/slideLayout9.xml"/><Relationship Id="rId4" Type="http://schemas.openxmlformats.org/officeDocument/2006/relationships/notesSlide" Target="../notesSlides/notesSlide8.xml"/><Relationship Id="rId5" Type="http://schemas.openxmlformats.org/officeDocument/2006/relationships/image" Target="../media/image1.png"/><Relationship Id="rId6" Type="http://schemas.openxmlformats.org/officeDocument/2006/relationships/hyperlink" Target="https://www.example.com" TargetMode="Externa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slideLayout" Target="../slideLayouts/slideLayout10.xml"/><Relationship Id="rId3" Type="http://schemas.openxmlformats.org/officeDocument/2006/relationships/notesSlide" Target="../notesSlides/notesSlide9.xml"/><Relationship Id="rId4" Type="http://schemas.openxmlformats.org/officeDocument/2006/relationships/image" Target="../media/image1.png"/><Relationship Id="rId5" Type="http://schemas.openxmlformats.org/officeDocument/2006/relationships/hyperlink" Target="https://www.example.com" TargetMode="Externa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2510076"/>
            <a:ext cx="7556421" cy="1417558"/>
          </a:xfrm>
          <a:prstGeom prst="rect">
            <a:avLst/>
          </a:prstGeom>
          <a:noFill/>
          <a:ln/>
        </p:spPr>
        <p:txBody>
          <a:bodyPr wrap="square" lIns="0" tIns="0" rIns="0" bIns="0" rtlCol="0" anchor="t"/>
          <a:lstStyle/>
          <a:p>
            <a:pPr algn="l" indent="0" marL="0">
              <a:lnSpc>
                <a:spcPts val="5550"/>
              </a:lnSpc>
              <a:buNone/>
            </a:pPr>
            <a:r>
              <a:rPr lang="en-US" sz="4450" b="1" dirty="0">
                <a:solidFill>
                  <a:srgbClr val="000000"/>
                </a:solidFill>
                <a:latin typeface="Nunito Sans Bold" pitchFamily="34" charset="0"/>
                <a:ea typeface="Nunito Sans Bold" pitchFamily="34" charset="-122"/>
                <a:cs typeface="Nunito Sans Bold" pitchFamily="34" charset="-120"/>
              </a:rPr>
              <a:t>The Shift from Traditional to Gen AI Databases</a:t>
            </a:r>
            <a:endParaRPr lang="en-US" sz="4450" dirty="0"/>
          </a:p>
        </p:txBody>
      </p:sp>
      <p:sp>
        <p:nvSpPr>
          <p:cNvPr id="4" name="Text 1"/>
          <p:cNvSpPr/>
          <p:nvPr/>
        </p:nvSpPr>
        <p:spPr>
          <a:xfrm>
            <a:off x="6280190" y="4267795"/>
            <a:ext cx="7556421" cy="1451610"/>
          </a:xfrm>
          <a:prstGeom prst="rect">
            <a:avLst/>
          </a:prstGeom>
          <a:noFill/>
          <a:ln/>
        </p:spPr>
        <p:txBody>
          <a:bodyPr wrap="square" lIns="0" tIns="0" rIns="0" bIns="0" rtlCol="0" anchor="t"/>
          <a:lstStyle/>
          <a:p>
            <a:pPr algn="l" indent="0" marL="0">
              <a:lnSpc>
                <a:spcPts val="2850"/>
              </a:lnSpc>
              <a:buNone/>
            </a:pPr>
            <a:r>
              <a:rPr lang="en-US" sz="1750" dirty="0">
                <a:solidFill>
                  <a:srgbClr val="000000"/>
                </a:solidFill>
                <a:latin typeface="Inter" pitchFamily="34" charset="0"/>
                <a:ea typeface="Inter" pitchFamily="34" charset="-122"/>
                <a:cs typeface="Inter" pitchFamily="34" charset="-120"/>
              </a:rPr>
              <a:t>Generative AI applications require a fundamentally different approach to storing and retrieving data compared to traditional applications. This presentation explores why vector embeddings are crucial and what factors to consider when choosing a Gen AI database.</a:t>
            </a:r>
            <a:endParaRPr lang="en-US" sz="1750" dirty="0"/>
          </a:p>
        </p:txBody>
      </p:sp>
      <p:pic>
        <p:nvPicPr>
          <p:cNvPr id="5" name="Picture 4" descr="logo.png"/>
          <p:cNvPicPr>
            <a:picLocks noChangeAspect="1"/>
          </p:cNvPicPr>
          <p:nvPr/>
        </p:nvPicPr>
        <p:blipFill>
          <a:blip r:embed="rId4"/>
          <a:stretch>
            <a:fillRect/>
          </a:stretch>
        </p:blipFill>
        <p:spPr>
          <a:xfrm>
            <a:off x="182880" y="182880"/>
            <a:ext cx="914400" cy="408648"/>
          </a:xfrm>
          <a:prstGeom prst="rect">
            <a:avLst/>
          </a:prstGeom>
        </p:spPr>
      </p:pic>
      <p:sp>
        <p:nvSpPr>
          <p:cNvPr id="6" name="TextBox 5"/>
          <p:cNvSpPr txBox="1"/>
          <p:nvPr/>
        </p:nvSpPr>
        <p:spPr>
          <a:xfrm>
            <a:off x="12252960" y="7772400"/>
            <a:ext cx="2286000" cy="365760"/>
          </a:xfrm>
          <a:prstGeom prst="rect">
            <a:avLst/>
          </a:prstGeom>
          <a:noFill/>
        </p:spPr>
        <p:txBody>
          <a:bodyPr wrap="none">
            <a:spAutoFit/>
          </a:bodyPr>
          <a:lstStyle/>
          <a:p>
            <a:pPr algn="r"/>
            <a:r>
              <a:rPr sz="1000">
                <a:solidFill>
                  <a:srgbClr val="969696"/>
                </a:solidFill>
                <a:hlinkClick r:id="rId5"/>
              </a:rPr>
              <a:t>Processed by PPT Studio</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93790" y="1577340"/>
            <a:ext cx="5670590" cy="708779"/>
          </a:xfrm>
          <a:prstGeom prst="rect">
            <a:avLst/>
          </a:prstGeom>
          <a:noFill/>
          <a:ln/>
        </p:spPr>
        <p:txBody>
          <a:bodyPr wrap="none" lIns="0" tIns="0" rIns="0" bIns="0" rtlCol="0" anchor="t"/>
          <a:lstStyle/>
          <a:p>
            <a:pPr algn="l" indent="0" marL="0">
              <a:lnSpc>
                <a:spcPts val="5550"/>
              </a:lnSpc>
              <a:buNone/>
            </a:pPr>
            <a:r>
              <a:rPr lang="en-US" sz="4450" b="1" dirty="0">
                <a:solidFill>
                  <a:srgbClr val="000000"/>
                </a:solidFill>
                <a:latin typeface="Nunito Sans Bold" pitchFamily="34" charset="0"/>
                <a:ea typeface="Nunito Sans Bold" pitchFamily="34" charset="-122"/>
                <a:cs typeface="Nunito Sans Bold" pitchFamily="34" charset="-120"/>
              </a:rPr>
              <a:t>Key Takeaways</a:t>
            </a:r>
            <a:endParaRPr lang="en-US" sz="4450" dirty="0"/>
          </a:p>
        </p:txBody>
      </p:sp>
      <p:sp>
        <p:nvSpPr>
          <p:cNvPr id="3" name="Shape 1"/>
          <p:cNvSpPr/>
          <p:nvPr/>
        </p:nvSpPr>
        <p:spPr>
          <a:xfrm>
            <a:off x="793790" y="3420189"/>
            <a:ext cx="4196358" cy="226814"/>
          </a:xfrm>
          <a:prstGeom prst="roundRect">
            <a:avLst>
              <a:gd name="adj" fmla="val 42003"/>
            </a:avLst>
          </a:prstGeom>
          <a:solidFill>
            <a:srgbClr val="CDEFFE"/>
          </a:solidFill>
          <a:ln w="7620">
            <a:solidFill>
              <a:srgbClr val="B3D5E4"/>
            </a:solidFill>
            <a:prstDash val="solid"/>
          </a:ln>
        </p:spPr>
        <p:txBody>
          <a:bodyPr/>
          <a:p/>
        </p:txBody>
      </p:sp>
      <p:sp>
        <p:nvSpPr>
          <p:cNvPr id="4" name="Text 2"/>
          <p:cNvSpPr/>
          <p:nvPr/>
        </p:nvSpPr>
        <p:spPr>
          <a:xfrm>
            <a:off x="1020604" y="3873818"/>
            <a:ext cx="3742730" cy="708660"/>
          </a:xfrm>
          <a:prstGeom prst="rect">
            <a:avLst/>
          </a:prstGeom>
          <a:noFill/>
          <a:ln/>
        </p:spPr>
        <p:txBody>
          <a:bodyPr wrap="square" lIns="0" tIns="0" rIns="0" bIns="0" rtlCol="0" anchor="t"/>
          <a:lstStyle/>
          <a:p>
            <a:pPr algn="l" indent="0" marL="0">
              <a:lnSpc>
                <a:spcPts val="2750"/>
              </a:lnSpc>
              <a:buNone/>
            </a:pPr>
            <a:r>
              <a:rPr lang="en-US" sz="2200" b="1" dirty="0">
                <a:solidFill>
                  <a:srgbClr val="000000"/>
                </a:solidFill>
                <a:latin typeface="Nunito Sans Bold" pitchFamily="34" charset="0"/>
                <a:ea typeface="Nunito Sans Bold" pitchFamily="34" charset="-122"/>
                <a:cs typeface="Nunito Sans Bold" pitchFamily="34" charset="-120"/>
              </a:rPr>
              <a:t>Vector Embeddings Are Essential</a:t>
            </a:r>
            <a:endParaRPr lang="en-US" sz="2200" dirty="0"/>
          </a:p>
        </p:txBody>
      </p:sp>
      <p:sp>
        <p:nvSpPr>
          <p:cNvPr id="5" name="Text 3"/>
          <p:cNvSpPr/>
          <p:nvPr/>
        </p:nvSpPr>
        <p:spPr>
          <a:xfrm>
            <a:off x="1020604" y="4718566"/>
            <a:ext cx="3742730" cy="1088708"/>
          </a:xfrm>
          <a:prstGeom prst="rect">
            <a:avLst/>
          </a:prstGeom>
          <a:noFill/>
          <a:ln/>
        </p:spPr>
        <p:txBody>
          <a:bodyPr wrap="square" lIns="0" tIns="0" rIns="0" bIns="0" rtlCol="0" anchor="t"/>
          <a:lstStyle/>
          <a:p>
            <a:pPr algn="l" indent="0" marL="0">
              <a:lnSpc>
                <a:spcPts val="2850"/>
              </a:lnSpc>
              <a:buNone/>
            </a:pPr>
            <a:r>
              <a:rPr lang="en-US" sz="1750" dirty="0">
                <a:solidFill>
                  <a:srgbClr val="000000"/>
                </a:solidFill>
                <a:latin typeface="Inter" pitchFamily="34" charset="0"/>
                <a:ea typeface="Inter" pitchFamily="34" charset="-122"/>
                <a:cs typeface="Inter" pitchFamily="34" charset="-120"/>
              </a:rPr>
              <a:t>They enable semantic search and understanding of unstructured data</a:t>
            </a:r>
            <a:endParaRPr lang="en-US" sz="1750" dirty="0"/>
          </a:p>
        </p:txBody>
      </p:sp>
      <p:sp>
        <p:nvSpPr>
          <p:cNvPr id="6" name="Shape 4"/>
          <p:cNvSpPr/>
          <p:nvPr/>
        </p:nvSpPr>
        <p:spPr>
          <a:xfrm>
            <a:off x="5216962" y="3079909"/>
            <a:ext cx="4196358" cy="226814"/>
          </a:xfrm>
          <a:prstGeom prst="roundRect">
            <a:avLst>
              <a:gd name="adj" fmla="val 42003"/>
            </a:avLst>
          </a:prstGeom>
          <a:solidFill>
            <a:srgbClr val="CDEFFE"/>
          </a:solidFill>
          <a:ln w="7620">
            <a:solidFill>
              <a:srgbClr val="B3D5E4"/>
            </a:solidFill>
            <a:prstDash val="solid"/>
          </a:ln>
        </p:spPr>
        <p:txBody>
          <a:bodyPr/>
          <a:p/>
        </p:txBody>
      </p:sp>
      <p:sp>
        <p:nvSpPr>
          <p:cNvPr id="7" name="Text 5"/>
          <p:cNvSpPr/>
          <p:nvPr/>
        </p:nvSpPr>
        <p:spPr>
          <a:xfrm>
            <a:off x="5443776" y="3533537"/>
            <a:ext cx="3598307" cy="354330"/>
          </a:xfrm>
          <a:prstGeom prst="rect">
            <a:avLst/>
          </a:prstGeom>
          <a:noFill/>
          <a:ln/>
        </p:spPr>
        <p:txBody>
          <a:bodyPr wrap="none" lIns="0" tIns="0" rIns="0" bIns="0" rtlCol="0" anchor="t"/>
          <a:lstStyle/>
          <a:p>
            <a:pPr algn="l" indent="0" marL="0">
              <a:lnSpc>
                <a:spcPts val="2750"/>
              </a:lnSpc>
              <a:buNone/>
            </a:pPr>
            <a:r>
              <a:rPr lang="en-US" sz="2200" b="1" dirty="0">
                <a:solidFill>
                  <a:srgbClr val="000000"/>
                </a:solidFill>
                <a:latin typeface="Nunito Sans Bold" pitchFamily="34" charset="0"/>
                <a:ea typeface="Nunito Sans Bold" pitchFamily="34" charset="-122"/>
                <a:cs typeface="Nunito Sans Bold" pitchFamily="34" charset="-120"/>
              </a:rPr>
              <a:t>Choose the Right Database</a:t>
            </a:r>
            <a:endParaRPr lang="en-US" sz="2200" dirty="0"/>
          </a:p>
        </p:txBody>
      </p:sp>
      <p:sp>
        <p:nvSpPr>
          <p:cNvPr id="8" name="Text 6"/>
          <p:cNvSpPr/>
          <p:nvPr/>
        </p:nvSpPr>
        <p:spPr>
          <a:xfrm>
            <a:off x="5443776" y="4023955"/>
            <a:ext cx="3742730" cy="1088708"/>
          </a:xfrm>
          <a:prstGeom prst="rect">
            <a:avLst/>
          </a:prstGeom>
          <a:noFill/>
          <a:ln/>
        </p:spPr>
        <p:txBody>
          <a:bodyPr wrap="square" lIns="0" tIns="0" rIns="0" bIns="0" rtlCol="0" anchor="t"/>
          <a:lstStyle/>
          <a:p>
            <a:pPr algn="l" indent="0" marL="0">
              <a:lnSpc>
                <a:spcPts val="2850"/>
              </a:lnSpc>
              <a:buNone/>
            </a:pPr>
            <a:r>
              <a:rPr lang="en-US" sz="1750" dirty="0">
                <a:solidFill>
                  <a:srgbClr val="000000"/>
                </a:solidFill>
                <a:latin typeface="Inter" pitchFamily="34" charset="0"/>
                <a:ea typeface="Inter" pitchFamily="34" charset="-122"/>
                <a:cs typeface="Inter" pitchFamily="34" charset="-120"/>
              </a:rPr>
              <a:t>Consider vector search support, AI integration, scale, flexibility, cost, and security</a:t>
            </a:r>
            <a:endParaRPr lang="en-US" sz="1750" dirty="0"/>
          </a:p>
        </p:txBody>
      </p:sp>
      <p:sp>
        <p:nvSpPr>
          <p:cNvPr id="9" name="Shape 7"/>
          <p:cNvSpPr/>
          <p:nvPr/>
        </p:nvSpPr>
        <p:spPr>
          <a:xfrm>
            <a:off x="9640133" y="2739747"/>
            <a:ext cx="4196358" cy="226814"/>
          </a:xfrm>
          <a:prstGeom prst="roundRect">
            <a:avLst>
              <a:gd name="adj" fmla="val 42003"/>
            </a:avLst>
          </a:prstGeom>
          <a:solidFill>
            <a:srgbClr val="CDEFFE"/>
          </a:solidFill>
          <a:ln w="7620">
            <a:solidFill>
              <a:srgbClr val="B3D5E4"/>
            </a:solidFill>
            <a:prstDash val="solid"/>
          </a:ln>
        </p:spPr>
        <p:txBody>
          <a:bodyPr/>
          <a:p/>
        </p:txBody>
      </p:sp>
      <p:sp>
        <p:nvSpPr>
          <p:cNvPr id="10" name="Text 8"/>
          <p:cNvSpPr/>
          <p:nvPr/>
        </p:nvSpPr>
        <p:spPr>
          <a:xfrm>
            <a:off x="9866948" y="3193375"/>
            <a:ext cx="3742730" cy="708660"/>
          </a:xfrm>
          <a:prstGeom prst="rect">
            <a:avLst/>
          </a:prstGeom>
          <a:noFill/>
          <a:ln/>
        </p:spPr>
        <p:txBody>
          <a:bodyPr wrap="square" lIns="0" tIns="0" rIns="0" bIns="0" rtlCol="0" anchor="t"/>
          <a:lstStyle/>
          <a:p>
            <a:pPr algn="l" indent="0" marL="0">
              <a:lnSpc>
                <a:spcPts val="2750"/>
              </a:lnSpc>
              <a:buNone/>
            </a:pPr>
            <a:r>
              <a:rPr lang="en-US" sz="2200" b="1" dirty="0">
                <a:solidFill>
                  <a:srgbClr val="000000"/>
                </a:solidFill>
                <a:latin typeface="Nunito Sans Bold" pitchFamily="34" charset="0"/>
                <a:ea typeface="Nunito Sans Bold" pitchFamily="34" charset="-122"/>
                <a:cs typeface="Nunito Sans Bold" pitchFamily="34" charset="-120"/>
              </a:rPr>
              <a:t>Different Needs, Different Solutions</a:t>
            </a:r>
            <a:endParaRPr lang="en-US" sz="2200" dirty="0"/>
          </a:p>
        </p:txBody>
      </p:sp>
      <p:sp>
        <p:nvSpPr>
          <p:cNvPr id="11" name="Text 9"/>
          <p:cNvSpPr/>
          <p:nvPr/>
        </p:nvSpPr>
        <p:spPr>
          <a:xfrm>
            <a:off x="9866948" y="4038124"/>
            <a:ext cx="3742730" cy="1088708"/>
          </a:xfrm>
          <a:prstGeom prst="rect">
            <a:avLst/>
          </a:prstGeom>
          <a:noFill/>
          <a:ln/>
        </p:spPr>
        <p:txBody>
          <a:bodyPr wrap="square" lIns="0" tIns="0" rIns="0" bIns="0" rtlCol="0" anchor="t"/>
          <a:lstStyle/>
          <a:p>
            <a:pPr algn="l" indent="0" marL="0">
              <a:lnSpc>
                <a:spcPts val="2850"/>
              </a:lnSpc>
              <a:buNone/>
            </a:pPr>
            <a:r>
              <a:rPr lang="en-US" sz="1750" dirty="0">
                <a:solidFill>
                  <a:srgbClr val="0593CF"/>
                </a:solidFill>
                <a:latin typeface="Inter" pitchFamily="34" charset="0"/>
                <a:ea typeface="Inter" pitchFamily="34" charset="-122"/>
                <a:cs typeface="Inter" pitchFamily="34" charset="-120"/>
              </a:rPr>
              <a:t>AlloyDB</a:t>
            </a:r>
            <a:pPr algn="l" indent="0" marL="0">
              <a:lnSpc>
                <a:spcPts val="2850"/>
              </a:lnSpc>
              <a:buNone/>
            </a:pPr>
            <a:r>
              <a:rPr lang="en-US" sz="1750" dirty="0">
                <a:solidFill>
                  <a:srgbClr val="000000"/>
                </a:solidFill>
                <a:latin typeface="Inter" pitchFamily="34" charset="0"/>
                <a:ea typeface="Inter" pitchFamily="34" charset="-122"/>
                <a:cs typeface="Inter" pitchFamily="34" charset="-120"/>
              </a:rPr>
              <a:t>, </a:t>
            </a:r>
            <a:pPr algn="l" indent="0" marL="0">
              <a:lnSpc>
                <a:spcPts val="2850"/>
              </a:lnSpc>
              <a:buNone/>
            </a:pPr>
            <a:r>
              <a:rPr lang="en-US" sz="1750" dirty="0">
                <a:solidFill>
                  <a:srgbClr val="0694D1"/>
                </a:solidFill>
                <a:latin typeface="Inter" pitchFamily="34" charset="0"/>
                <a:ea typeface="Inter" pitchFamily="34" charset="-122"/>
                <a:cs typeface="Inter" pitchFamily="34" charset="-120"/>
              </a:rPr>
              <a:t>Spanner</a:t>
            </a:r>
            <a:pPr algn="l" indent="0" marL="0">
              <a:lnSpc>
                <a:spcPts val="2850"/>
              </a:lnSpc>
              <a:buNone/>
            </a:pPr>
            <a:r>
              <a:rPr lang="en-US" sz="1750" dirty="0">
                <a:solidFill>
                  <a:srgbClr val="000000"/>
                </a:solidFill>
                <a:latin typeface="Inter" pitchFamily="34" charset="0"/>
                <a:ea typeface="Inter" pitchFamily="34" charset="-122"/>
                <a:cs typeface="Inter" pitchFamily="34" charset="-120"/>
              </a:rPr>
              <a:t>, </a:t>
            </a:r>
            <a:pPr algn="l" indent="0" marL="0">
              <a:lnSpc>
                <a:spcPts val="2850"/>
              </a:lnSpc>
              <a:buNone/>
            </a:pPr>
            <a:r>
              <a:rPr lang="en-US" sz="1750" dirty="0">
                <a:solidFill>
                  <a:srgbClr val="D19847"/>
                </a:solidFill>
                <a:latin typeface="Inter" pitchFamily="34" charset="0"/>
                <a:ea typeface="Inter" pitchFamily="34" charset="-122"/>
                <a:cs typeface="Inter" pitchFamily="34" charset="-120"/>
              </a:rPr>
              <a:t>BigQuery</a:t>
            </a:r>
            <a:pPr algn="l" indent="0" marL="0">
              <a:lnSpc>
                <a:spcPts val="2850"/>
              </a:lnSpc>
              <a:buNone/>
            </a:pPr>
            <a:r>
              <a:rPr lang="en-US" sz="1750" dirty="0">
                <a:solidFill>
                  <a:srgbClr val="000000"/>
                </a:solidFill>
                <a:latin typeface="Inter" pitchFamily="34" charset="0"/>
                <a:ea typeface="Inter" pitchFamily="34" charset="-122"/>
                <a:cs typeface="Inter" pitchFamily="34" charset="-120"/>
              </a:rPr>
              <a:t>, and </a:t>
            </a:r>
            <a:pPr algn="l" indent="0" marL="0">
              <a:lnSpc>
                <a:spcPts val="2850"/>
              </a:lnSpc>
              <a:buNone/>
            </a:pPr>
            <a:r>
              <a:rPr lang="en-US" sz="1750" dirty="0">
                <a:solidFill>
                  <a:srgbClr val="536066"/>
                </a:solidFill>
                <a:latin typeface="Inter" pitchFamily="34" charset="0"/>
                <a:ea typeface="Inter" pitchFamily="34" charset="-122"/>
                <a:cs typeface="Inter" pitchFamily="34" charset="-120"/>
              </a:rPr>
              <a:t>Firestore</a:t>
            </a:r>
            <a:pPr algn="l" indent="0" marL="0">
              <a:lnSpc>
                <a:spcPts val="2850"/>
              </a:lnSpc>
              <a:buNone/>
            </a:pPr>
            <a:r>
              <a:rPr lang="en-US" sz="1750" dirty="0">
                <a:solidFill>
                  <a:srgbClr val="000000"/>
                </a:solidFill>
                <a:latin typeface="Inter" pitchFamily="34" charset="0"/>
                <a:ea typeface="Inter" pitchFamily="34" charset="-122"/>
                <a:cs typeface="Inter" pitchFamily="34" charset="-120"/>
              </a:rPr>
              <a:t> each excel in different Gen AI scenarios</a:t>
            </a:r>
            <a:endParaRPr lang="en-US" sz="1750" dirty="0"/>
          </a:p>
        </p:txBody>
      </p:sp>
      <p:sp>
        <p:nvSpPr>
          <p:cNvPr id="12" name="Text 10"/>
          <p:cNvSpPr/>
          <p:nvPr/>
        </p:nvSpPr>
        <p:spPr>
          <a:xfrm>
            <a:off x="793790" y="6289238"/>
            <a:ext cx="13042821" cy="362903"/>
          </a:xfrm>
          <a:prstGeom prst="rect">
            <a:avLst/>
          </a:prstGeom>
          <a:noFill/>
          <a:ln/>
        </p:spPr>
        <p:txBody>
          <a:bodyPr wrap="none" lIns="0" tIns="0" rIns="0" bIns="0" rtlCol="0" anchor="t"/>
          <a:lstStyle/>
          <a:p>
            <a:pPr algn="l" indent="0" marL="0">
              <a:lnSpc>
                <a:spcPts val="2850"/>
              </a:lnSpc>
              <a:buNone/>
            </a:pPr>
            <a:r>
              <a:rPr lang="en-US" sz="1750" dirty="0">
                <a:solidFill>
                  <a:srgbClr val="000000"/>
                </a:solidFill>
                <a:latin typeface="Inter" pitchFamily="34" charset="0"/>
                <a:ea typeface="Inter" pitchFamily="34" charset="-122"/>
                <a:cs typeface="Inter" pitchFamily="34" charset="-120"/>
              </a:rPr>
              <a:t>The shift to Gen AI databases represents a fundamental change in how we store, retrieve, and understand data.</a:t>
            </a:r>
            <a:endParaRPr lang="en-US" sz="1750" dirty="0"/>
          </a:p>
        </p:txBody>
      </p:sp>
      <p:pic>
        <p:nvPicPr>
          <p:cNvPr id="13" name="Picture 12" descr="logo.png"/>
          <p:cNvPicPr>
            <a:picLocks noChangeAspect="1"/>
          </p:cNvPicPr>
          <p:nvPr/>
        </p:nvPicPr>
        <p:blipFill>
          <a:blip r:embed="rId3"/>
          <a:stretch>
            <a:fillRect/>
          </a:stretch>
        </p:blipFill>
        <p:spPr>
          <a:xfrm>
            <a:off x="182880" y="182880"/>
            <a:ext cx="914400" cy="408648"/>
          </a:xfrm>
          <a:prstGeom prst="rect">
            <a:avLst/>
          </a:prstGeom>
        </p:spPr>
      </p:pic>
      <p:sp>
        <p:nvSpPr>
          <p:cNvPr id="14" name="TextBox 13"/>
          <p:cNvSpPr txBox="1"/>
          <p:nvPr/>
        </p:nvSpPr>
        <p:spPr>
          <a:xfrm>
            <a:off x="12252960" y="7772400"/>
            <a:ext cx="2286000" cy="365760"/>
          </a:xfrm>
          <a:prstGeom prst="rect">
            <a:avLst/>
          </a:prstGeom>
          <a:noFill/>
        </p:spPr>
        <p:txBody>
          <a:bodyPr wrap="none">
            <a:spAutoFit/>
          </a:bodyPr>
          <a:lstStyle/>
          <a:p>
            <a:pPr algn="r"/>
            <a:r>
              <a:rPr sz="1000">
                <a:solidFill>
                  <a:srgbClr val="969696"/>
                </a:solidFill>
                <a:hlinkClick r:id="rId4"/>
              </a:rPr>
              <a:t>Processed by PPT Studio</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835235"/>
          </a:xfrm>
          <a:prstGeom prst="rect">
            <a:avLst/>
          </a:prstGeom>
        </p:spPr>
      </p:pic>
      <p:sp>
        <p:nvSpPr>
          <p:cNvPr id="3" name="Text 0"/>
          <p:cNvSpPr/>
          <p:nvPr/>
        </p:nvSpPr>
        <p:spPr>
          <a:xfrm>
            <a:off x="793790" y="3683556"/>
            <a:ext cx="8572143" cy="708779"/>
          </a:xfrm>
          <a:prstGeom prst="rect">
            <a:avLst/>
          </a:prstGeom>
          <a:noFill/>
          <a:ln/>
        </p:spPr>
        <p:txBody>
          <a:bodyPr wrap="none" lIns="0" tIns="0" rIns="0" bIns="0" rtlCol="0" anchor="t"/>
          <a:lstStyle/>
          <a:p>
            <a:pPr algn="l" indent="0" marL="0">
              <a:lnSpc>
                <a:spcPts val="5550"/>
              </a:lnSpc>
              <a:buNone/>
            </a:pPr>
            <a:r>
              <a:rPr lang="en-US" sz="4450" b="1" dirty="0">
                <a:solidFill>
                  <a:srgbClr val="000000"/>
                </a:solidFill>
                <a:latin typeface="Nunito Sans Bold" pitchFamily="34" charset="0"/>
                <a:ea typeface="Nunito Sans Bold" pitchFamily="34" charset="-122"/>
                <a:cs typeface="Nunito Sans Bold" pitchFamily="34" charset="-120"/>
              </a:rPr>
              <a:t>Traditional vs. Gen AI Databases</a:t>
            </a:r>
            <a:endParaRPr lang="en-US" sz="4450" dirty="0"/>
          </a:p>
        </p:txBody>
      </p:sp>
      <p:sp>
        <p:nvSpPr>
          <p:cNvPr id="4" name="Shape 1"/>
          <p:cNvSpPr/>
          <p:nvPr/>
        </p:nvSpPr>
        <p:spPr>
          <a:xfrm>
            <a:off x="793790" y="4732496"/>
            <a:ext cx="6407944" cy="2648783"/>
          </a:xfrm>
          <a:prstGeom prst="roundRect">
            <a:avLst>
              <a:gd name="adj" fmla="val 3597"/>
            </a:avLst>
          </a:prstGeom>
          <a:solidFill>
            <a:srgbClr val="CDEFFE"/>
          </a:solidFill>
          <a:ln w="7620">
            <a:solidFill>
              <a:srgbClr val="B3D5E4"/>
            </a:solidFill>
            <a:prstDash val="solid"/>
          </a:ln>
        </p:spPr>
        <p:txBody>
          <a:bodyPr/>
          <a:p/>
        </p:txBody>
      </p:sp>
      <p:sp>
        <p:nvSpPr>
          <p:cNvPr id="5" name="Text 2"/>
          <p:cNvSpPr/>
          <p:nvPr/>
        </p:nvSpPr>
        <p:spPr>
          <a:xfrm>
            <a:off x="1028224" y="4966930"/>
            <a:ext cx="2882741" cy="354330"/>
          </a:xfrm>
          <a:prstGeom prst="rect">
            <a:avLst/>
          </a:prstGeom>
          <a:noFill/>
          <a:ln/>
        </p:spPr>
        <p:txBody>
          <a:bodyPr wrap="none" lIns="0" tIns="0" rIns="0" bIns="0" rtlCol="0" anchor="t"/>
          <a:lstStyle/>
          <a:p>
            <a:pPr algn="l" indent="0" marL="0">
              <a:lnSpc>
                <a:spcPts val="2750"/>
              </a:lnSpc>
              <a:buNone/>
            </a:pPr>
            <a:r>
              <a:rPr lang="en-US" sz="2200" b="1" dirty="0">
                <a:solidFill>
                  <a:srgbClr val="000000"/>
                </a:solidFill>
                <a:latin typeface="Nunito Sans Bold" pitchFamily="34" charset="0"/>
                <a:ea typeface="Nunito Sans Bold" pitchFamily="34" charset="-122"/>
                <a:cs typeface="Nunito Sans Bold" pitchFamily="34" charset="-120"/>
              </a:rPr>
              <a:t>Traditional Databases</a:t>
            </a:r>
            <a:endParaRPr lang="en-US" sz="2200" dirty="0"/>
          </a:p>
        </p:txBody>
      </p:sp>
      <p:sp>
        <p:nvSpPr>
          <p:cNvPr id="6" name="Text 3"/>
          <p:cNvSpPr/>
          <p:nvPr/>
        </p:nvSpPr>
        <p:spPr>
          <a:xfrm>
            <a:off x="1028224" y="5457349"/>
            <a:ext cx="5939076"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000000"/>
                </a:solidFill>
                <a:latin typeface="Inter" pitchFamily="34" charset="0"/>
                <a:ea typeface="Inter" pitchFamily="34" charset="-122"/>
                <a:cs typeface="Inter" pitchFamily="34" charset="-120"/>
              </a:rPr>
              <a:t>Store structured data in rows and columns</a:t>
            </a:r>
            <a:endParaRPr lang="en-US" sz="1750" dirty="0"/>
          </a:p>
        </p:txBody>
      </p:sp>
      <p:sp>
        <p:nvSpPr>
          <p:cNvPr id="7" name="Text 4"/>
          <p:cNvSpPr/>
          <p:nvPr/>
        </p:nvSpPr>
        <p:spPr>
          <a:xfrm>
            <a:off x="1028224" y="5899547"/>
            <a:ext cx="5939076"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000000"/>
                </a:solidFill>
                <a:latin typeface="Inter" pitchFamily="34" charset="0"/>
                <a:ea typeface="Inter" pitchFamily="34" charset="-122"/>
                <a:cs typeface="Inter" pitchFamily="34" charset="-120"/>
              </a:rPr>
              <a:t>Find data by matching exact values</a:t>
            </a:r>
            <a:endParaRPr lang="en-US" sz="1750" dirty="0"/>
          </a:p>
        </p:txBody>
      </p:sp>
      <p:sp>
        <p:nvSpPr>
          <p:cNvPr id="8" name="Text 5"/>
          <p:cNvSpPr/>
          <p:nvPr/>
        </p:nvSpPr>
        <p:spPr>
          <a:xfrm>
            <a:off x="1028224" y="6341745"/>
            <a:ext cx="5939076" cy="725805"/>
          </a:xfrm>
          <a:prstGeom prst="rect">
            <a:avLst/>
          </a:prstGeom>
          <a:noFill/>
          <a:ln/>
        </p:spPr>
        <p:txBody>
          <a:bodyPr wrap="square" lIns="0" tIns="0" rIns="0" bIns="0" rtlCol="0" anchor="t"/>
          <a:lstStyle/>
          <a:p>
            <a:pPr algn="l" marL="342900" indent="-342900">
              <a:lnSpc>
                <a:spcPts val="2850"/>
              </a:lnSpc>
              <a:buSzPct val="100000"/>
              <a:buChar char="•"/>
            </a:pPr>
            <a:r>
              <a:rPr lang="en-US" sz="1750" dirty="0">
                <a:solidFill>
                  <a:srgbClr val="000000"/>
                </a:solidFill>
                <a:latin typeface="Inter" pitchFamily="34" charset="0"/>
                <a:ea typeface="Inter" pitchFamily="34" charset="-122"/>
                <a:cs typeface="Inter" pitchFamily="34" charset="-120"/>
              </a:rPr>
              <a:t>SQL queries for precise matches (e.g., "find all carnivores")</a:t>
            </a:r>
            <a:endParaRPr lang="en-US" sz="1750" dirty="0"/>
          </a:p>
        </p:txBody>
      </p:sp>
      <p:sp>
        <p:nvSpPr>
          <p:cNvPr id="9" name="Shape 6"/>
          <p:cNvSpPr/>
          <p:nvPr/>
        </p:nvSpPr>
        <p:spPr>
          <a:xfrm>
            <a:off x="7428548" y="4732496"/>
            <a:ext cx="6408063" cy="2648783"/>
          </a:xfrm>
          <a:prstGeom prst="roundRect">
            <a:avLst>
              <a:gd name="adj" fmla="val 3597"/>
            </a:avLst>
          </a:prstGeom>
          <a:solidFill>
            <a:srgbClr val="CDEFFE"/>
          </a:solidFill>
          <a:ln w="7620">
            <a:solidFill>
              <a:srgbClr val="B3D5E4"/>
            </a:solidFill>
            <a:prstDash val="solid"/>
          </a:ln>
        </p:spPr>
        <p:txBody>
          <a:bodyPr/>
          <a:p/>
        </p:txBody>
      </p:sp>
      <p:sp>
        <p:nvSpPr>
          <p:cNvPr id="10" name="Text 7"/>
          <p:cNvSpPr/>
          <p:nvPr/>
        </p:nvSpPr>
        <p:spPr>
          <a:xfrm>
            <a:off x="7662982" y="4966930"/>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000000"/>
                </a:solidFill>
                <a:latin typeface="Nunito Sans Bold" pitchFamily="34" charset="0"/>
                <a:ea typeface="Nunito Sans Bold" pitchFamily="34" charset="-122"/>
                <a:cs typeface="Nunito Sans Bold" pitchFamily="34" charset="-120"/>
              </a:rPr>
              <a:t>Gen AI Databases</a:t>
            </a:r>
            <a:endParaRPr lang="en-US" sz="2200" dirty="0"/>
          </a:p>
        </p:txBody>
      </p:sp>
      <p:sp>
        <p:nvSpPr>
          <p:cNvPr id="11" name="Text 8"/>
          <p:cNvSpPr/>
          <p:nvPr/>
        </p:nvSpPr>
        <p:spPr>
          <a:xfrm>
            <a:off x="7662982" y="5457349"/>
            <a:ext cx="5939195"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000000"/>
                </a:solidFill>
                <a:latin typeface="Inter" pitchFamily="34" charset="0"/>
                <a:ea typeface="Inter" pitchFamily="34" charset="-122"/>
                <a:cs typeface="Inter" pitchFamily="34" charset="-120"/>
              </a:rPr>
              <a:t>Handle unstructured data (text, images, audio)</a:t>
            </a:r>
            <a:endParaRPr lang="en-US" sz="1750" dirty="0"/>
          </a:p>
        </p:txBody>
      </p:sp>
      <p:sp>
        <p:nvSpPr>
          <p:cNvPr id="12" name="Text 9"/>
          <p:cNvSpPr/>
          <p:nvPr/>
        </p:nvSpPr>
        <p:spPr>
          <a:xfrm>
            <a:off x="7662982" y="5899547"/>
            <a:ext cx="5939195"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000000"/>
                </a:solidFill>
                <a:latin typeface="Inter" pitchFamily="34" charset="0"/>
                <a:ea typeface="Inter" pitchFamily="34" charset="-122"/>
                <a:cs typeface="Inter" pitchFamily="34" charset="-120"/>
              </a:rPr>
              <a:t>Understand meaning and context</a:t>
            </a:r>
            <a:endParaRPr lang="en-US" sz="1750" dirty="0"/>
          </a:p>
        </p:txBody>
      </p:sp>
      <p:sp>
        <p:nvSpPr>
          <p:cNvPr id="13" name="Text 10"/>
          <p:cNvSpPr/>
          <p:nvPr/>
        </p:nvSpPr>
        <p:spPr>
          <a:xfrm>
            <a:off x="7662982" y="6341745"/>
            <a:ext cx="5939195"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000000"/>
                </a:solidFill>
                <a:latin typeface="Inter" pitchFamily="34" charset="0"/>
                <a:ea typeface="Inter" pitchFamily="34" charset="-122"/>
                <a:cs typeface="Inter" pitchFamily="34" charset="-120"/>
              </a:rPr>
              <a:t>Find semantically similar items</a:t>
            </a:r>
            <a:endParaRPr lang="en-US" sz="1750" dirty="0"/>
          </a:p>
        </p:txBody>
      </p:sp>
      <p:sp>
        <p:nvSpPr>
          <p:cNvPr id="14" name="Text 11"/>
          <p:cNvSpPr/>
          <p:nvPr/>
        </p:nvSpPr>
        <p:spPr>
          <a:xfrm>
            <a:off x="7662982" y="6783943"/>
            <a:ext cx="5939195"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000000"/>
                </a:solidFill>
                <a:latin typeface="Inter" pitchFamily="34" charset="0"/>
                <a:ea typeface="Inter" pitchFamily="34" charset="-122"/>
                <a:cs typeface="Inter" pitchFamily="34" charset="-120"/>
              </a:rPr>
              <a:t>Rely on vector embeddings</a:t>
            </a:r>
            <a:endParaRPr lang="en-US" sz="1750" dirty="0"/>
          </a:p>
        </p:txBody>
      </p:sp>
      <p:pic>
        <p:nvPicPr>
          <p:cNvPr id="15" name="Picture 14" descr="logo.png"/>
          <p:cNvPicPr>
            <a:picLocks noChangeAspect="1"/>
          </p:cNvPicPr>
          <p:nvPr/>
        </p:nvPicPr>
        <p:blipFill>
          <a:blip r:embed="rId4"/>
          <a:stretch>
            <a:fillRect/>
          </a:stretch>
        </p:blipFill>
        <p:spPr>
          <a:xfrm>
            <a:off x="182880" y="182880"/>
            <a:ext cx="914400" cy="408648"/>
          </a:xfrm>
          <a:prstGeom prst="rect">
            <a:avLst/>
          </a:prstGeom>
        </p:spPr>
      </p:pic>
      <p:sp>
        <p:nvSpPr>
          <p:cNvPr id="16" name="TextBox 15"/>
          <p:cNvSpPr txBox="1"/>
          <p:nvPr/>
        </p:nvSpPr>
        <p:spPr>
          <a:xfrm>
            <a:off x="12252960" y="7772400"/>
            <a:ext cx="2286000" cy="365760"/>
          </a:xfrm>
          <a:prstGeom prst="rect">
            <a:avLst/>
          </a:prstGeom>
          <a:noFill/>
        </p:spPr>
        <p:txBody>
          <a:bodyPr wrap="none">
            <a:spAutoFit/>
          </a:bodyPr>
          <a:lstStyle/>
          <a:p>
            <a:pPr algn="r"/>
            <a:r>
              <a:rPr sz="1000">
                <a:solidFill>
                  <a:srgbClr val="969696"/>
                </a:solidFill>
                <a:hlinkClick r:id="rId5"/>
              </a:rPr>
              <a:t>Processed by PPT Studio</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1445538"/>
            <a:ext cx="8118515" cy="708779"/>
          </a:xfrm>
          <a:prstGeom prst="rect">
            <a:avLst/>
          </a:prstGeom>
          <a:noFill/>
          <a:ln/>
        </p:spPr>
        <p:txBody>
          <a:bodyPr wrap="none" lIns="0" tIns="0" rIns="0" bIns="0" rtlCol="0" anchor="t"/>
          <a:lstStyle/>
          <a:p>
            <a:pPr algn="l" indent="0" marL="0">
              <a:lnSpc>
                <a:spcPts val="5550"/>
              </a:lnSpc>
              <a:buNone/>
            </a:pPr>
            <a:r>
              <a:rPr lang="en-US" sz="4450" b="1" dirty="0">
                <a:solidFill>
                  <a:srgbClr val="000000"/>
                </a:solidFill>
                <a:latin typeface="Nunito Sans Bold" pitchFamily="34" charset="0"/>
                <a:ea typeface="Nunito Sans Bold" pitchFamily="34" charset="-122"/>
                <a:cs typeface="Nunito Sans Bold" pitchFamily="34" charset="-120"/>
              </a:rPr>
              <a:t>What Are Vector Embeddings?</a:t>
            </a:r>
            <a:endParaRPr lang="en-US" sz="4450" dirty="0"/>
          </a:p>
        </p:txBody>
      </p:sp>
      <p:sp>
        <p:nvSpPr>
          <p:cNvPr id="3" name="Text 1"/>
          <p:cNvSpPr/>
          <p:nvPr/>
        </p:nvSpPr>
        <p:spPr>
          <a:xfrm>
            <a:off x="793790" y="2607945"/>
            <a:ext cx="13042821" cy="725805"/>
          </a:xfrm>
          <a:prstGeom prst="rect">
            <a:avLst/>
          </a:prstGeom>
          <a:noFill/>
          <a:ln/>
        </p:spPr>
        <p:txBody>
          <a:bodyPr wrap="square" lIns="0" tIns="0" rIns="0" bIns="0" rtlCol="0" anchor="t"/>
          <a:lstStyle/>
          <a:p>
            <a:pPr algn="l" indent="0" marL="0">
              <a:lnSpc>
                <a:spcPts val="2850"/>
              </a:lnSpc>
              <a:buNone/>
            </a:pPr>
            <a:r>
              <a:rPr lang="en-US" sz="1750" dirty="0">
                <a:solidFill>
                  <a:srgbClr val="000000"/>
                </a:solidFill>
                <a:latin typeface="Inter" pitchFamily="34" charset="0"/>
                <a:ea typeface="Inter" pitchFamily="34" charset="-122"/>
                <a:cs typeface="Inter" pitchFamily="34" charset="-120"/>
              </a:rPr>
              <a:t>A </a:t>
            </a:r>
            <a:pPr algn="l" indent="0" marL="0">
              <a:lnSpc>
                <a:spcPts val="2850"/>
              </a:lnSpc>
              <a:buNone/>
            </a:pPr>
            <a:r>
              <a:rPr lang="en-US" sz="1750" b="1" dirty="0">
                <a:solidFill>
                  <a:srgbClr val="0593CF"/>
                </a:solidFill>
                <a:latin typeface="Inter" pitchFamily="34" charset="0"/>
                <a:ea typeface="Inter" pitchFamily="34" charset="-122"/>
                <a:cs typeface="Inter" pitchFamily="34" charset="-120"/>
              </a:rPr>
              <a:t>vector embedding</a:t>
            </a:r>
            <a:pPr algn="l" indent="0" marL="0">
              <a:lnSpc>
                <a:spcPts val="2850"/>
              </a:lnSpc>
              <a:buNone/>
            </a:pPr>
            <a:r>
              <a:rPr lang="en-US" sz="1750" dirty="0">
                <a:solidFill>
                  <a:srgbClr val="000000"/>
                </a:solidFill>
                <a:latin typeface="Inter" pitchFamily="34" charset="0"/>
                <a:ea typeface="Inter" pitchFamily="34" charset="-122"/>
                <a:cs typeface="Inter" pitchFamily="34" charset="-120"/>
              </a:rPr>
              <a:t> converts unstructured data—like words, sentences, or images—into a list of numbers (a vector) representing its position in a high-dimensional space.</a:t>
            </a:r>
            <a:endParaRPr lang="en-US" sz="1750" dirty="0"/>
          </a:p>
        </p:txBody>
      </p:sp>
      <p:pic>
        <p:nvPicPr>
          <p:cNvPr id="4" name="Image 0" descr="preencoded.png">    </p:cNvPr>
          <p:cNvPicPr>
            <a:picLocks noChangeAspect="1"/>
          </p:cNvPicPr>
          <p:nvPr/>
        </p:nvPicPr>
        <p:blipFill>
          <a:blip r:embed="rId1"/>
          <a:stretch>
            <a:fillRect/>
          </a:stretch>
        </p:blipFill>
        <p:spPr>
          <a:xfrm>
            <a:off x="793790" y="3588901"/>
            <a:ext cx="4347567" cy="907256"/>
          </a:xfrm>
          <a:prstGeom prst="rect">
            <a:avLst/>
          </a:prstGeom>
        </p:spPr>
      </p:pic>
      <p:sp>
        <p:nvSpPr>
          <p:cNvPr id="5" name="Text 2"/>
          <p:cNvSpPr/>
          <p:nvPr/>
        </p:nvSpPr>
        <p:spPr>
          <a:xfrm>
            <a:off x="1020604" y="4722971"/>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000000"/>
                </a:solidFill>
                <a:latin typeface="Nunito Sans Bold" pitchFamily="34" charset="0"/>
                <a:ea typeface="Nunito Sans Bold" pitchFamily="34" charset="-122"/>
                <a:cs typeface="Nunito Sans Bold" pitchFamily="34" charset="-120"/>
              </a:rPr>
              <a:t>Unstructured Data</a:t>
            </a:r>
            <a:endParaRPr lang="en-US" sz="2200" dirty="0"/>
          </a:p>
        </p:txBody>
      </p:sp>
      <p:sp>
        <p:nvSpPr>
          <p:cNvPr id="6" name="Text 3"/>
          <p:cNvSpPr/>
          <p:nvPr/>
        </p:nvSpPr>
        <p:spPr>
          <a:xfrm>
            <a:off x="1020604" y="5213390"/>
            <a:ext cx="3893939" cy="362903"/>
          </a:xfrm>
          <a:prstGeom prst="rect">
            <a:avLst/>
          </a:prstGeom>
          <a:noFill/>
          <a:ln/>
        </p:spPr>
        <p:txBody>
          <a:bodyPr wrap="none" lIns="0" tIns="0" rIns="0" bIns="0" rtlCol="0" anchor="t"/>
          <a:lstStyle/>
          <a:p>
            <a:pPr algn="l" indent="0" marL="0">
              <a:lnSpc>
                <a:spcPts val="2850"/>
              </a:lnSpc>
              <a:buNone/>
            </a:pPr>
            <a:r>
              <a:rPr lang="en-US" sz="1750" dirty="0">
                <a:solidFill>
                  <a:srgbClr val="000000"/>
                </a:solidFill>
                <a:latin typeface="Inter" pitchFamily="34" charset="0"/>
                <a:ea typeface="Inter" pitchFamily="34" charset="-122"/>
                <a:cs typeface="Inter" pitchFamily="34" charset="-120"/>
              </a:rPr>
              <a:t>Text, images, audio files</a:t>
            </a:r>
            <a:endParaRPr lang="en-US" sz="1750" dirty="0"/>
          </a:p>
        </p:txBody>
      </p:sp>
      <p:pic>
        <p:nvPicPr>
          <p:cNvPr id="7" name="Image 1" descr="preencoded.png">    </p:cNvPr>
          <p:cNvPicPr>
            <a:picLocks noChangeAspect="1"/>
          </p:cNvPicPr>
          <p:nvPr/>
        </p:nvPicPr>
        <p:blipFill>
          <a:blip r:embed="rId2"/>
          <a:stretch>
            <a:fillRect/>
          </a:stretch>
        </p:blipFill>
        <p:spPr>
          <a:xfrm>
            <a:off x="5141357" y="3588901"/>
            <a:ext cx="4347567" cy="907256"/>
          </a:xfrm>
          <a:prstGeom prst="rect">
            <a:avLst/>
          </a:prstGeom>
        </p:spPr>
      </p:pic>
      <p:sp>
        <p:nvSpPr>
          <p:cNvPr id="8" name="Text 4"/>
          <p:cNvSpPr/>
          <p:nvPr/>
        </p:nvSpPr>
        <p:spPr>
          <a:xfrm>
            <a:off x="5368171" y="4722971"/>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000000"/>
                </a:solidFill>
                <a:latin typeface="Nunito Sans Bold" pitchFamily="34" charset="0"/>
                <a:ea typeface="Nunito Sans Bold" pitchFamily="34" charset="-122"/>
                <a:cs typeface="Nunito Sans Bold" pitchFamily="34" charset="-120"/>
              </a:rPr>
              <a:t>Embedding Process</a:t>
            </a:r>
            <a:endParaRPr lang="en-US" sz="2200" dirty="0"/>
          </a:p>
        </p:txBody>
      </p:sp>
      <p:sp>
        <p:nvSpPr>
          <p:cNvPr id="9" name="Text 5"/>
          <p:cNvSpPr/>
          <p:nvPr/>
        </p:nvSpPr>
        <p:spPr>
          <a:xfrm>
            <a:off x="5368171" y="5213390"/>
            <a:ext cx="3893939" cy="362903"/>
          </a:xfrm>
          <a:prstGeom prst="rect">
            <a:avLst/>
          </a:prstGeom>
          <a:noFill/>
          <a:ln/>
        </p:spPr>
        <p:txBody>
          <a:bodyPr wrap="none" lIns="0" tIns="0" rIns="0" bIns="0" rtlCol="0" anchor="t"/>
          <a:lstStyle/>
          <a:p>
            <a:pPr algn="l" indent="0" marL="0">
              <a:lnSpc>
                <a:spcPts val="2850"/>
              </a:lnSpc>
              <a:buNone/>
            </a:pPr>
            <a:r>
              <a:rPr lang="en-US" sz="1750" dirty="0">
                <a:solidFill>
                  <a:srgbClr val="000000"/>
                </a:solidFill>
                <a:latin typeface="Inter" pitchFamily="34" charset="0"/>
                <a:ea typeface="Inter" pitchFamily="34" charset="-122"/>
                <a:cs typeface="Inter" pitchFamily="34" charset="-120"/>
              </a:rPr>
              <a:t>Convert to numerical vectors</a:t>
            </a:r>
            <a:endParaRPr lang="en-US" sz="1750" dirty="0"/>
          </a:p>
        </p:txBody>
      </p:sp>
      <p:pic>
        <p:nvPicPr>
          <p:cNvPr id="10" name="Image 2" descr="preencoded.png">    </p:cNvPr>
          <p:cNvPicPr>
            <a:picLocks noChangeAspect="1"/>
          </p:cNvPicPr>
          <p:nvPr/>
        </p:nvPicPr>
        <p:blipFill>
          <a:blip r:embed="rId3"/>
          <a:stretch>
            <a:fillRect/>
          </a:stretch>
        </p:blipFill>
        <p:spPr>
          <a:xfrm>
            <a:off x="9488924" y="3588901"/>
            <a:ext cx="4347567" cy="907256"/>
          </a:xfrm>
          <a:prstGeom prst="rect">
            <a:avLst/>
          </a:prstGeom>
        </p:spPr>
      </p:pic>
      <p:sp>
        <p:nvSpPr>
          <p:cNvPr id="11" name="Text 6"/>
          <p:cNvSpPr/>
          <p:nvPr/>
        </p:nvSpPr>
        <p:spPr>
          <a:xfrm>
            <a:off x="9715738" y="4722971"/>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000000"/>
                </a:solidFill>
                <a:latin typeface="Nunito Sans Bold" pitchFamily="34" charset="0"/>
                <a:ea typeface="Nunito Sans Bold" pitchFamily="34" charset="-122"/>
                <a:cs typeface="Nunito Sans Bold" pitchFamily="34" charset="-120"/>
              </a:rPr>
              <a:t>Vector Database</a:t>
            </a:r>
            <a:endParaRPr lang="en-US" sz="2200" dirty="0"/>
          </a:p>
        </p:txBody>
      </p:sp>
      <p:sp>
        <p:nvSpPr>
          <p:cNvPr id="12" name="Text 7"/>
          <p:cNvSpPr/>
          <p:nvPr/>
        </p:nvSpPr>
        <p:spPr>
          <a:xfrm>
            <a:off x="9715738" y="5213390"/>
            <a:ext cx="3893939" cy="362903"/>
          </a:xfrm>
          <a:prstGeom prst="rect">
            <a:avLst/>
          </a:prstGeom>
          <a:noFill/>
          <a:ln/>
        </p:spPr>
        <p:txBody>
          <a:bodyPr wrap="none" lIns="0" tIns="0" rIns="0" bIns="0" rtlCol="0" anchor="t"/>
          <a:lstStyle/>
          <a:p>
            <a:pPr algn="l" indent="0" marL="0">
              <a:lnSpc>
                <a:spcPts val="2850"/>
              </a:lnSpc>
              <a:buNone/>
            </a:pPr>
            <a:r>
              <a:rPr lang="en-US" sz="1750" dirty="0">
                <a:solidFill>
                  <a:srgbClr val="000000"/>
                </a:solidFill>
                <a:latin typeface="Inter" pitchFamily="34" charset="0"/>
                <a:ea typeface="Inter" pitchFamily="34" charset="-122"/>
                <a:cs typeface="Inter" pitchFamily="34" charset="-120"/>
              </a:rPr>
              <a:t>Store in high-dimensional space</a:t>
            </a:r>
            <a:endParaRPr lang="en-US" sz="1750" dirty="0"/>
          </a:p>
        </p:txBody>
      </p:sp>
      <p:sp>
        <p:nvSpPr>
          <p:cNvPr id="13" name="Text 8"/>
          <p:cNvSpPr/>
          <p:nvPr/>
        </p:nvSpPr>
        <p:spPr>
          <a:xfrm>
            <a:off x="793790" y="6058257"/>
            <a:ext cx="13042821" cy="725805"/>
          </a:xfrm>
          <a:prstGeom prst="rect">
            <a:avLst/>
          </a:prstGeom>
          <a:noFill/>
          <a:ln/>
        </p:spPr>
        <p:txBody>
          <a:bodyPr wrap="square" lIns="0" tIns="0" rIns="0" bIns="0" rtlCol="0" anchor="t"/>
          <a:lstStyle/>
          <a:p>
            <a:pPr algn="l" indent="0" marL="0">
              <a:lnSpc>
                <a:spcPts val="2850"/>
              </a:lnSpc>
              <a:buNone/>
            </a:pPr>
            <a:r>
              <a:rPr lang="en-US" sz="1750" dirty="0">
                <a:solidFill>
                  <a:srgbClr val="000000"/>
                </a:solidFill>
                <a:latin typeface="Inter" pitchFamily="34" charset="0"/>
                <a:ea typeface="Inter" pitchFamily="34" charset="-122"/>
                <a:cs typeface="Inter" pitchFamily="34" charset="-120"/>
              </a:rPr>
              <a:t>The key feature: </a:t>
            </a:r>
            <a:pPr algn="l" indent="0" marL="0">
              <a:lnSpc>
                <a:spcPts val="2850"/>
              </a:lnSpc>
              <a:buNone/>
            </a:pPr>
            <a:r>
              <a:rPr lang="en-US" sz="1750" b="1" dirty="0">
                <a:solidFill>
                  <a:srgbClr val="000000"/>
                </a:solidFill>
                <a:latin typeface="Inter" pitchFamily="34" charset="0"/>
                <a:ea typeface="Inter" pitchFamily="34" charset="-122"/>
                <a:cs typeface="Inter" pitchFamily="34" charset="-120"/>
              </a:rPr>
              <a:t>semantically similar items are placed closer together</a:t>
            </a:r>
            <a:pPr algn="l" indent="0" marL="0">
              <a:lnSpc>
                <a:spcPts val="2850"/>
              </a:lnSpc>
              <a:buNone/>
            </a:pPr>
            <a:r>
              <a:rPr lang="en-US" sz="1750" dirty="0">
                <a:solidFill>
                  <a:srgbClr val="000000"/>
                </a:solidFill>
                <a:latin typeface="Inter" pitchFamily="34" charset="0"/>
                <a:ea typeface="Inter" pitchFamily="34" charset="-122"/>
                <a:cs typeface="Inter" pitchFamily="34" charset="-120"/>
              </a:rPr>
              <a:t> in this space. For example, "lion" and "tiger" vectors would be close, while "car" would be far away.</a:t>
            </a:r>
            <a:endParaRPr lang="en-US" sz="1750" dirty="0"/>
          </a:p>
        </p:txBody>
      </p:sp>
      <p:pic>
        <p:nvPicPr>
          <p:cNvPr id="14" name="Picture 13" descr="logo.png"/>
          <p:cNvPicPr>
            <a:picLocks noChangeAspect="1"/>
          </p:cNvPicPr>
          <p:nvPr/>
        </p:nvPicPr>
        <p:blipFill>
          <a:blip r:embed="rId6"/>
          <a:stretch>
            <a:fillRect/>
          </a:stretch>
        </p:blipFill>
        <p:spPr>
          <a:xfrm>
            <a:off x="182880" y="182880"/>
            <a:ext cx="914400" cy="408648"/>
          </a:xfrm>
          <a:prstGeom prst="rect">
            <a:avLst/>
          </a:prstGeom>
        </p:spPr>
      </p:pic>
      <p:sp>
        <p:nvSpPr>
          <p:cNvPr id="15" name="TextBox 14"/>
          <p:cNvSpPr txBox="1"/>
          <p:nvPr/>
        </p:nvSpPr>
        <p:spPr>
          <a:xfrm>
            <a:off x="12252960" y="7772400"/>
            <a:ext cx="2286000" cy="365760"/>
          </a:xfrm>
          <a:prstGeom prst="rect">
            <a:avLst/>
          </a:prstGeom>
          <a:noFill/>
        </p:spPr>
        <p:txBody>
          <a:bodyPr wrap="none">
            <a:spAutoFit/>
          </a:bodyPr>
          <a:lstStyle/>
          <a:p>
            <a:pPr algn="r"/>
            <a:r>
              <a:rPr sz="1000">
                <a:solidFill>
                  <a:srgbClr val="969696"/>
                </a:solidFill>
                <a:hlinkClick r:id="rId7"/>
              </a:rPr>
              <a:t>Processed by PPT Studio</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835235"/>
          </a:xfrm>
          <a:prstGeom prst="rect">
            <a:avLst/>
          </a:prstGeom>
        </p:spPr>
      </p:pic>
      <p:sp>
        <p:nvSpPr>
          <p:cNvPr id="3" name="Text 0"/>
          <p:cNvSpPr/>
          <p:nvPr/>
        </p:nvSpPr>
        <p:spPr>
          <a:xfrm>
            <a:off x="793790" y="3657124"/>
            <a:ext cx="10983516" cy="708779"/>
          </a:xfrm>
          <a:prstGeom prst="rect">
            <a:avLst/>
          </a:prstGeom>
          <a:noFill/>
          <a:ln/>
        </p:spPr>
        <p:txBody>
          <a:bodyPr wrap="none" lIns="0" tIns="0" rIns="0" bIns="0" rtlCol="0" anchor="t"/>
          <a:lstStyle/>
          <a:p>
            <a:pPr algn="l" indent="0" marL="0">
              <a:lnSpc>
                <a:spcPts val="5550"/>
              </a:lnSpc>
              <a:buNone/>
            </a:pPr>
            <a:r>
              <a:rPr lang="en-US" sz="4450" b="1" dirty="0">
                <a:solidFill>
                  <a:srgbClr val="000000"/>
                </a:solidFill>
                <a:latin typeface="Nunito Sans Bold" pitchFamily="34" charset="0"/>
                <a:ea typeface="Nunito Sans Bold" pitchFamily="34" charset="-122"/>
                <a:cs typeface="Nunito Sans Bold" pitchFamily="34" charset="-120"/>
              </a:rPr>
              <a:t>Semantic Search with Vector Embeddings</a:t>
            </a:r>
            <a:endParaRPr lang="en-US" sz="4450" dirty="0"/>
          </a:p>
        </p:txBody>
      </p:sp>
      <p:sp>
        <p:nvSpPr>
          <p:cNvPr id="4" name="Text 1"/>
          <p:cNvSpPr/>
          <p:nvPr/>
        </p:nvSpPr>
        <p:spPr>
          <a:xfrm>
            <a:off x="793790" y="4932878"/>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000000"/>
                </a:solidFill>
                <a:latin typeface="Nunito Sans Bold" pitchFamily="34" charset="0"/>
                <a:ea typeface="Nunito Sans Bold" pitchFamily="34" charset="-122"/>
                <a:cs typeface="Nunito Sans Bold" pitchFamily="34" charset="-120"/>
              </a:rPr>
              <a:t>Traditional Search</a:t>
            </a:r>
            <a:endParaRPr lang="en-US" sz="2200" dirty="0"/>
          </a:p>
        </p:txBody>
      </p:sp>
      <p:sp>
        <p:nvSpPr>
          <p:cNvPr id="5" name="Text 2"/>
          <p:cNvSpPr/>
          <p:nvPr/>
        </p:nvSpPr>
        <p:spPr>
          <a:xfrm>
            <a:off x="793790" y="5514023"/>
            <a:ext cx="6244709" cy="362903"/>
          </a:xfrm>
          <a:prstGeom prst="rect">
            <a:avLst/>
          </a:prstGeom>
          <a:noFill/>
          <a:ln/>
        </p:spPr>
        <p:txBody>
          <a:bodyPr wrap="none" lIns="0" tIns="0" rIns="0" bIns="0" rtlCol="0" anchor="t"/>
          <a:lstStyle/>
          <a:p>
            <a:pPr algn="l" indent="0" marL="0">
              <a:lnSpc>
                <a:spcPts val="2850"/>
              </a:lnSpc>
              <a:buNone/>
            </a:pPr>
            <a:r>
              <a:rPr lang="en-US" sz="1750" dirty="0">
                <a:solidFill>
                  <a:srgbClr val="000000"/>
                </a:solidFill>
                <a:latin typeface="Inter" pitchFamily="34" charset="0"/>
                <a:ea typeface="Inter" pitchFamily="34" charset="-122"/>
                <a:cs typeface="Inter" pitchFamily="34" charset="-120"/>
              </a:rPr>
              <a:t>"Find the animal named 'lion'"</a:t>
            </a:r>
            <a:endParaRPr lang="en-US" sz="1750" dirty="0"/>
          </a:p>
        </p:txBody>
      </p:sp>
      <p:sp>
        <p:nvSpPr>
          <p:cNvPr id="6" name="Text 3"/>
          <p:cNvSpPr/>
          <p:nvPr/>
        </p:nvSpPr>
        <p:spPr>
          <a:xfrm>
            <a:off x="793790" y="6080998"/>
            <a:ext cx="62447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000000"/>
                </a:solidFill>
                <a:latin typeface="Inter" pitchFamily="34" charset="0"/>
                <a:ea typeface="Inter" pitchFamily="34" charset="-122"/>
                <a:cs typeface="Inter" pitchFamily="34" charset="-120"/>
              </a:rPr>
              <a:t>Exact match required</a:t>
            </a:r>
            <a:endParaRPr lang="en-US" sz="1750" dirty="0"/>
          </a:p>
        </p:txBody>
      </p:sp>
      <p:sp>
        <p:nvSpPr>
          <p:cNvPr id="7" name="Text 4"/>
          <p:cNvSpPr/>
          <p:nvPr/>
        </p:nvSpPr>
        <p:spPr>
          <a:xfrm>
            <a:off x="793790" y="6523196"/>
            <a:ext cx="62447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000000"/>
                </a:solidFill>
                <a:latin typeface="Inter" pitchFamily="34" charset="0"/>
                <a:ea typeface="Inter" pitchFamily="34" charset="-122"/>
                <a:cs typeface="Inter" pitchFamily="34" charset="-120"/>
              </a:rPr>
              <a:t>Misses related concepts</a:t>
            </a:r>
            <a:endParaRPr lang="en-US" sz="1750" dirty="0"/>
          </a:p>
        </p:txBody>
      </p:sp>
      <p:sp>
        <p:nvSpPr>
          <p:cNvPr id="8" name="Text 5"/>
          <p:cNvSpPr/>
          <p:nvPr/>
        </p:nvSpPr>
        <p:spPr>
          <a:xfrm>
            <a:off x="793790" y="6965394"/>
            <a:ext cx="62447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000000"/>
                </a:solidFill>
                <a:latin typeface="Inter" pitchFamily="34" charset="0"/>
                <a:ea typeface="Inter" pitchFamily="34" charset="-122"/>
                <a:cs typeface="Inter" pitchFamily="34" charset="-120"/>
              </a:rPr>
              <a:t>Limited to structured data</a:t>
            </a:r>
            <a:endParaRPr lang="en-US" sz="1750" dirty="0"/>
          </a:p>
        </p:txBody>
      </p:sp>
      <p:sp>
        <p:nvSpPr>
          <p:cNvPr id="9" name="Text 6"/>
          <p:cNvSpPr/>
          <p:nvPr/>
        </p:nvSpPr>
        <p:spPr>
          <a:xfrm>
            <a:off x="7599521" y="4932878"/>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000000"/>
                </a:solidFill>
                <a:latin typeface="Nunito Sans Bold" pitchFamily="34" charset="0"/>
                <a:ea typeface="Nunito Sans Bold" pitchFamily="34" charset="-122"/>
                <a:cs typeface="Nunito Sans Bold" pitchFamily="34" charset="-120"/>
              </a:rPr>
              <a:t>Semantic Search</a:t>
            </a:r>
            <a:endParaRPr lang="en-US" sz="2200" dirty="0"/>
          </a:p>
        </p:txBody>
      </p:sp>
      <p:sp>
        <p:nvSpPr>
          <p:cNvPr id="10" name="Text 7"/>
          <p:cNvSpPr/>
          <p:nvPr/>
        </p:nvSpPr>
        <p:spPr>
          <a:xfrm>
            <a:off x="7599521" y="5514023"/>
            <a:ext cx="6244709" cy="362903"/>
          </a:xfrm>
          <a:prstGeom prst="rect">
            <a:avLst/>
          </a:prstGeom>
          <a:noFill/>
          <a:ln/>
        </p:spPr>
        <p:txBody>
          <a:bodyPr wrap="none" lIns="0" tIns="0" rIns="0" bIns="0" rtlCol="0" anchor="t"/>
          <a:lstStyle/>
          <a:p>
            <a:pPr algn="l" indent="0" marL="0">
              <a:lnSpc>
                <a:spcPts val="2850"/>
              </a:lnSpc>
              <a:buNone/>
            </a:pPr>
            <a:r>
              <a:rPr lang="en-US" sz="1750" dirty="0">
                <a:solidFill>
                  <a:srgbClr val="000000"/>
                </a:solidFill>
                <a:latin typeface="Inter" pitchFamily="34" charset="0"/>
                <a:ea typeface="Inter" pitchFamily="34" charset="-122"/>
                <a:cs typeface="Inter" pitchFamily="34" charset="-120"/>
              </a:rPr>
              <a:t>"Find animals similar to a 'lion'"</a:t>
            </a:r>
            <a:endParaRPr lang="en-US" sz="1750" dirty="0"/>
          </a:p>
        </p:txBody>
      </p:sp>
      <p:sp>
        <p:nvSpPr>
          <p:cNvPr id="11" name="Text 8"/>
          <p:cNvSpPr/>
          <p:nvPr/>
        </p:nvSpPr>
        <p:spPr>
          <a:xfrm>
            <a:off x="7599521" y="6080998"/>
            <a:ext cx="62447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000000"/>
                </a:solidFill>
                <a:latin typeface="Inter" pitchFamily="34" charset="0"/>
                <a:ea typeface="Inter" pitchFamily="34" charset="-122"/>
                <a:cs typeface="Inter" pitchFamily="34" charset="-120"/>
              </a:rPr>
              <a:t>Returns tigers, leopards, cheetahs</a:t>
            </a:r>
            <a:endParaRPr lang="en-US" sz="1750" dirty="0"/>
          </a:p>
        </p:txBody>
      </p:sp>
      <p:sp>
        <p:nvSpPr>
          <p:cNvPr id="12" name="Text 9"/>
          <p:cNvSpPr/>
          <p:nvPr/>
        </p:nvSpPr>
        <p:spPr>
          <a:xfrm>
            <a:off x="7599521" y="6523196"/>
            <a:ext cx="62447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000000"/>
                </a:solidFill>
                <a:latin typeface="Inter" pitchFamily="34" charset="0"/>
                <a:ea typeface="Inter" pitchFamily="34" charset="-122"/>
                <a:cs typeface="Inter" pitchFamily="34" charset="-120"/>
              </a:rPr>
              <a:t>Understands relationships</a:t>
            </a:r>
            <a:endParaRPr lang="en-US" sz="1750" dirty="0"/>
          </a:p>
        </p:txBody>
      </p:sp>
      <p:sp>
        <p:nvSpPr>
          <p:cNvPr id="13" name="Text 10"/>
          <p:cNvSpPr/>
          <p:nvPr/>
        </p:nvSpPr>
        <p:spPr>
          <a:xfrm>
            <a:off x="7599521" y="6965394"/>
            <a:ext cx="62447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000000"/>
                </a:solidFill>
                <a:latin typeface="Inter" pitchFamily="34" charset="0"/>
                <a:ea typeface="Inter" pitchFamily="34" charset="-122"/>
                <a:cs typeface="Inter" pitchFamily="34" charset="-120"/>
              </a:rPr>
              <a:t>Works with unstructured data</a:t>
            </a:r>
            <a:endParaRPr lang="en-US" sz="1750" dirty="0"/>
          </a:p>
        </p:txBody>
      </p:sp>
      <p:pic>
        <p:nvPicPr>
          <p:cNvPr id="14" name="Picture 13" descr="logo.png"/>
          <p:cNvPicPr>
            <a:picLocks noChangeAspect="1"/>
          </p:cNvPicPr>
          <p:nvPr/>
        </p:nvPicPr>
        <p:blipFill>
          <a:blip r:embed="rId4"/>
          <a:stretch>
            <a:fillRect/>
          </a:stretch>
        </p:blipFill>
        <p:spPr>
          <a:xfrm>
            <a:off x="182880" y="182880"/>
            <a:ext cx="914400" cy="408648"/>
          </a:xfrm>
          <a:prstGeom prst="rect">
            <a:avLst/>
          </a:prstGeom>
        </p:spPr>
      </p:pic>
      <p:sp>
        <p:nvSpPr>
          <p:cNvPr id="15" name="TextBox 14"/>
          <p:cNvSpPr txBox="1"/>
          <p:nvPr/>
        </p:nvSpPr>
        <p:spPr>
          <a:xfrm>
            <a:off x="12252960" y="7772400"/>
            <a:ext cx="2286000" cy="365760"/>
          </a:xfrm>
          <a:prstGeom prst="rect">
            <a:avLst/>
          </a:prstGeom>
          <a:noFill/>
        </p:spPr>
        <p:txBody>
          <a:bodyPr wrap="none">
            <a:spAutoFit/>
          </a:bodyPr>
          <a:lstStyle/>
          <a:p>
            <a:pPr algn="r"/>
            <a:r>
              <a:rPr sz="1000">
                <a:solidFill>
                  <a:srgbClr val="969696"/>
                </a:solidFill>
                <a:hlinkClick r:id="rId5"/>
              </a:rPr>
              <a:t>Processed by PPT Studio</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1142167"/>
            <a:ext cx="7556421" cy="1417558"/>
          </a:xfrm>
          <a:prstGeom prst="rect">
            <a:avLst/>
          </a:prstGeom>
          <a:noFill/>
          <a:ln/>
        </p:spPr>
        <p:txBody>
          <a:bodyPr wrap="square" lIns="0" tIns="0" rIns="0" bIns="0" rtlCol="0" anchor="t"/>
          <a:lstStyle/>
          <a:p>
            <a:pPr algn="l" indent="0" marL="0">
              <a:lnSpc>
                <a:spcPts val="5550"/>
              </a:lnSpc>
              <a:buNone/>
            </a:pPr>
            <a:r>
              <a:rPr lang="en-US" sz="4450" b="1" dirty="0">
                <a:solidFill>
                  <a:srgbClr val="000000"/>
                </a:solidFill>
                <a:latin typeface="Nunito Sans Bold" pitchFamily="34" charset="0"/>
                <a:ea typeface="Nunito Sans Bold" pitchFamily="34" charset="-122"/>
                <a:cs typeface="Nunito Sans Bold" pitchFamily="34" charset="-120"/>
              </a:rPr>
              <a:t>Key Factors for Choosing a Gen AI Database</a:t>
            </a:r>
            <a:endParaRPr lang="en-US" sz="4450" dirty="0"/>
          </a:p>
        </p:txBody>
      </p:sp>
      <p:sp>
        <p:nvSpPr>
          <p:cNvPr id="4" name="Shape 1"/>
          <p:cNvSpPr/>
          <p:nvPr/>
        </p:nvSpPr>
        <p:spPr>
          <a:xfrm>
            <a:off x="6280190" y="2899886"/>
            <a:ext cx="7556421" cy="2229803"/>
          </a:xfrm>
          <a:prstGeom prst="roundRect">
            <a:avLst>
              <a:gd name="adj" fmla="val 4272"/>
            </a:avLst>
          </a:prstGeom>
          <a:solidFill>
            <a:srgbClr val="FFFFFF"/>
          </a:solidFill>
          <a:ln w="30480">
            <a:solidFill>
              <a:srgbClr val="B3D5E4"/>
            </a:solidFill>
            <a:prstDash val="solid"/>
          </a:ln>
        </p:spPr>
        <p:txBody>
          <a:bodyPr/>
          <a:p/>
        </p:txBody>
      </p:sp>
      <p:sp>
        <p:nvSpPr>
          <p:cNvPr id="5" name="Shape 2"/>
          <p:cNvSpPr/>
          <p:nvPr/>
        </p:nvSpPr>
        <p:spPr>
          <a:xfrm>
            <a:off x="6280190" y="2899886"/>
            <a:ext cx="121920" cy="2229803"/>
          </a:xfrm>
          <a:prstGeom prst="roundRect">
            <a:avLst>
              <a:gd name="adj" fmla="val 78139"/>
            </a:avLst>
          </a:prstGeom>
          <a:solidFill>
            <a:srgbClr val="0593CF"/>
          </a:solidFill>
          <a:ln/>
        </p:spPr>
        <p:txBody>
          <a:bodyPr/>
          <a:p/>
        </p:txBody>
      </p:sp>
      <p:sp>
        <p:nvSpPr>
          <p:cNvPr id="6" name="Text 3"/>
          <p:cNvSpPr/>
          <p:nvPr/>
        </p:nvSpPr>
        <p:spPr>
          <a:xfrm>
            <a:off x="6659404" y="3157180"/>
            <a:ext cx="3426857" cy="354330"/>
          </a:xfrm>
          <a:prstGeom prst="rect">
            <a:avLst/>
          </a:prstGeom>
          <a:noFill/>
          <a:ln/>
        </p:spPr>
        <p:txBody>
          <a:bodyPr wrap="none" lIns="0" tIns="0" rIns="0" bIns="0" rtlCol="0" anchor="t"/>
          <a:lstStyle/>
          <a:p>
            <a:pPr algn="l" indent="0" marL="0">
              <a:lnSpc>
                <a:spcPts val="2750"/>
              </a:lnSpc>
              <a:buNone/>
            </a:pPr>
            <a:r>
              <a:rPr lang="en-US" sz="2200" b="1" dirty="0">
                <a:solidFill>
                  <a:srgbClr val="000000"/>
                </a:solidFill>
                <a:latin typeface="Nunito Sans Bold" pitchFamily="34" charset="0"/>
                <a:ea typeface="Nunito Sans Bold" pitchFamily="34" charset="-122"/>
                <a:cs typeface="Nunito Sans Bold" pitchFamily="34" charset="-120"/>
              </a:rPr>
              <a:t>Support for Vector Search</a:t>
            </a:r>
            <a:endParaRPr lang="en-US" sz="2200" dirty="0"/>
          </a:p>
        </p:txBody>
      </p:sp>
      <p:sp>
        <p:nvSpPr>
          <p:cNvPr id="7" name="Text 4"/>
          <p:cNvSpPr/>
          <p:nvPr/>
        </p:nvSpPr>
        <p:spPr>
          <a:xfrm>
            <a:off x="6659404" y="3647599"/>
            <a:ext cx="6919913" cy="725805"/>
          </a:xfrm>
          <a:prstGeom prst="rect">
            <a:avLst/>
          </a:prstGeom>
          <a:noFill/>
          <a:ln/>
        </p:spPr>
        <p:txBody>
          <a:bodyPr wrap="square" lIns="0" tIns="0" rIns="0" bIns="0" rtlCol="0" anchor="t"/>
          <a:lstStyle/>
          <a:p>
            <a:pPr algn="l" indent="0" marL="0">
              <a:lnSpc>
                <a:spcPts val="2850"/>
              </a:lnSpc>
              <a:buNone/>
            </a:pPr>
            <a:r>
              <a:rPr lang="en-US" sz="1750" dirty="0">
                <a:solidFill>
                  <a:srgbClr val="000000"/>
                </a:solidFill>
                <a:latin typeface="Inter" pitchFamily="34" charset="0"/>
                <a:ea typeface="Inter" pitchFamily="34" charset="-122"/>
                <a:cs typeface="Inter" pitchFamily="34" charset="-120"/>
              </a:rPr>
              <a:t>Database must efficiently store vectors and perform fast similarity searches</a:t>
            </a:r>
            <a:endParaRPr lang="en-US" sz="1750" dirty="0"/>
          </a:p>
        </p:txBody>
      </p:sp>
      <p:sp>
        <p:nvSpPr>
          <p:cNvPr id="8" name="Text 5"/>
          <p:cNvSpPr/>
          <p:nvPr/>
        </p:nvSpPr>
        <p:spPr>
          <a:xfrm>
            <a:off x="6659404" y="4509492"/>
            <a:ext cx="6919913" cy="362903"/>
          </a:xfrm>
          <a:prstGeom prst="rect">
            <a:avLst/>
          </a:prstGeom>
          <a:noFill/>
          <a:ln/>
        </p:spPr>
        <p:txBody>
          <a:bodyPr wrap="none" lIns="0" tIns="0" rIns="0" bIns="0" rtlCol="0" anchor="t"/>
          <a:lstStyle/>
          <a:p>
            <a:pPr algn="l" indent="0" marL="0">
              <a:lnSpc>
                <a:spcPts val="2850"/>
              </a:lnSpc>
              <a:buNone/>
            </a:pPr>
            <a:r>
              <a:rPr lang="en-US" sz="1750" b="1" dirty="0">
                <a:solidFill>
                  <a:srgbClr val="000000"/>
                </a:solidFill>
                <a:latin typeface="Inter" pitchFamily="34" charset="0"/>
                <a:ea typeface="Inter" pitchFamily="34" charset="-122"/>
                <a:cs typeface="Inter" pitchFamily="34" charset="-120"/>
              </a:rPr>
              <a:t>Examples:</a:t>
            </a:r>
            <a:pPr algn="l" indent="0" marL="0">
              <a:lnSpc>
                <a:spcPts val="2850"/>
              </a:lnSpc>
              <a:buNone/>
            </a:pPr>
            <a:r>
              <a:rPr lang="en-US" sz="1750" dirty="0">
                <a:solidFill>
                  <a:srgbClr val="000000"/>
                </a:solidFill>
                <a:latin typeface="Inter" pitchFamily="34" charset="0"/>
                <a:ea typeface="Inter" pitchFamily="34" charset="-122"/>
                <a:cs typeface="Inter" pitchFamily="34" charset="-120"/>
              </a:rPr>
              <a:t> </a:t>
            </a:r>
            <a:pPr algn="l" indent="0" marL="0">
              <a:lnSpc>
                <a:spcPts val="2850"/>
              </a:lnSpc>
              <a:buNone/>
            </a:pPr>
            <a:r>
              <a:rPr lang="en-US" sz="1750" dirty="0">
                <a:solidFill>
                  <a:srgbClr val="0593CF"/>
                </a:solidFill>
                <a:latin typeface="Inter" pitchFamily="34" charset="0"/>
                <a:ea typeface="Inter" pitchFamily="34" charset="-122"/>
                <a:cs typeface="Inter" pitchFamily="34" charset="-120"/>
              </a:rPr>
              <a:t>AlloyDB</a:t>
            </a:r>
            <a:pPr algn="l" indent="0" marL="0">
              <a:lnSpc>
                <a:spcPts val="2850"/>
              </a:lnSpc>
              <a:buNone/>
            </a:pPr>
            <a:r>
              <a:rPr lang="en-US" sz="1750" dirty="0">
                <a:solidFill>
                  <a:srgbClr val="000000"/>
                </a:solidFill>
                <a:latin typeface="Inter" pitchFamily="34" charset="0"/>
                <a:ea typeface="Inter" pitchFamily="34" charset="-122"/>
                <a:cs typeface="Inter" pitchFamily="34" charset="-120"/>
              </a:rPr>
              <a:t>, </a:t>
            </a:r>
            <a:pPr algn="l" indent="0" marL="0">
              <a:lnSpc>
                <a:spcPts val="2850"/>
              </a:lnSpc>
              <a:buNone/>
            </a:pPr>
            <a:r>
              <a:rPr lang="en-US" sz="1750" dirty="0">
                <a:solidFill>
                  <a:srgbClr val="0694D1"/>
                </a:solidFill>
                <a:latin typeface="Inter" pitchFamily="34" charset="0"/>
                <a:ea typeface="Inter" pitchFamily="34" charset="-122"/>
                <a:cs typeface="Inter" pitchFamily="34" charset="-120"/>
              </a:rPr>
              <a:t>Spanner</a:t>
            </a:r>
            <a:pPr algn="l" indent="0" marL="0">
              <a:lnSpc>
                <a:spcPts val="2850"/>
              </a:lnSpc>
              <a:buNone/>
            </a:pPr>
            <a:r>
              <a:rPr lang="en-US" sz="1750" dirty="0">
                <a:solidFill>
                  <a:srgbClr val="000000"/>
                </a:solidFill>
                <a:latin typeface="Inter" pitchFamily="34" charset="0"/>
                <a:ea typeface="Inter" pitchFamily="34" charset="-122"/>
                <a:cs typeface="Inter" pitchFamily="34" charset="-120"/>
              </a:rPr>
              <a:t>, and </a:t>
            </a:r>
            <a:pPr algn="l" indent="0" marL="0">
              <a:lnSpc>
                <a:spcPts val="2850"/>
              </a:lnSpc>
              <a:buNone/>
            </a:pPr>
            <a:r>
              <a:rPr lang="en-US" sz="1750" dirty="0">
                <a:solidFill>
                  <a:srgbClr val="D19847"/>
                </a:solidFill>
                <a:latin typeface="Inter" pitchFamily="34" charset="0"/>
                <a:ea typeface="Inter" pitchFamily="34" charset="-122"/>
                <a:cs typeface="Inter" pitchFamily="34" charset="-120"/>
              </a:rPr>
              <a:t>Cloud SQL for PostgreSQL</a:t>
            </a:r>
            <a:endParaRPr lang="en-US" sz="1750" dirty="0"/>
          </a:p>
        </p:txBody>
      </p:sp>
      <p:sp>
        <p:nvSpPr>
          <p:cNvPr id="9" name="Shape 6"/>
          <p:cNvSpPr/>
          <p:nvPr/>
        </p:nvSpPr>
        <p:spPr>
          <a:xfrm>
            <a:off x="6280190" y="5356503"/>
            <a:ext cx="7556421" cy="1730812"/>
          </a:xfrm>
          <a:prstGeom prst="roundRect">
            <a:avLst>
              <a:gd name="adj" fmla="val 5504"/>
            </a:avLst>
          </a:prstGeom>
          <a:solidFill>
            <a:srgbClr val="FFFFFF"/>
          </a:solidFill>
          <a:ln w="30480">
            <a:solidFill>
              <a:srgbClr val="B3D5E4"/>
            </a:solidFill>
            <a:prstDash val="solid"/>
          </a:ln>
        </p:spPr>
        <p:txBody>
          <a:bodyPr/>
          <a:p/>
        </p:txBody>
      </p:sp>
      <p:sp>
        <p:nvSpPr>
          <p:cNvPr id="10" name="Shape 7"/>
          <p:cNvSpPr/>
          <p:nvPr/>
        </p:nvSpPr>
        <p:spPr>
          <a:xfrm>
            <a:off x="6280190" y="5356503"/>
            <a:ext cx="121920" cy="1730812"/>
          </a:xfrm>
          <a:prstGeom prst="roundRect">
            <a:avLst>
              <a:gd name="adj" fmla="val 78139"/>
            </a:avLst>
          </a:prstGeom>
          <a:solidFill>
            <a:srgbClr val="0593CF"/>
          </a:solidFill>
          <a:ln/>
        </p:spPr>
        <p:txBody>
          <a:bodyPr/>
          <a:p/>
        </p:txBody>
      </p:sp>
      <p:sp>
        <p:nvSpPr>
          <p:cNvPr id="11" name="Text 8"/>
          <p:cNvSpPr/>
          <p:nvPr/>
        </p:nvSpPr>
        <p:spPr>
          <a:xfrm>
            <a:off x="6659404" y="5613797"/>
            <a:ext cx="4353758" cy="354330"/>
          </a:xfrm>
          <a:prstGeom prst="rect">
            <a:avLst/>
          </a:prstGeom>
          <a:noFill/>
          <a:ln/>
        </p:spPr>
        <p:txBody>
          <a:bodyPr wrap="none" lIns="0" tIns="0" rIns="0" bIns="0" rtlCol="0" anchor="t"/>
          <a:lstStyle/>
          <a:p>
            <a:pPr algn="l" indent="0" marL="0">
              <a:lnSpc>
                <a:spcPts val="2750"/>
              </a:lnSpc>
              <a:buNone/>
            </a:pPr>
            <a:r>
              <a:rPr lang="en-US" sz="2200" b="1" dirty="0">
                <a:solidFill>
                  <a:srgbClr val="000000"/>
                </a:solidFill>
                <a:latin typeface="Nunito Sans Bold" pitchFamily="34" charset="0"/>
                <a:ea typeface="Nunito Sans Bold" pitchFamily="34" charset="-122"/>
                <a:cs typeface="Nunito Sans Bold" pitchFamily="34" charset="-120"/>
              </a:rPr>
              <a:t>Integration with AI/ML Platforms</a:t>
            </a:r>
            <a:endParaRPr lang="en-US" sz="2200" dirty="0"/>
          </a:p>
        </p:txBody>
      </p:sp>
      <p:sp>
        <p:nvSpPr>
          <p:cNvPr id="12" name="Text 9"/>
          <p:cNvSpPr/>
          <p:nvPr/>
        </p:nvSpPr>
        <p:spPr>
          <a:xfrm>
            <a:off x="6659404" y="6104215"/>
            <a:ext cx="6919913" cy="725805"/>
          </a:xfrm>
          <a:prstGeom prst="rect">
            <a:avLst/>
          </a:prstGeom>
          <a:noFill/>
          <a:ln/>
        </p:spPr>
        <p:txBody>
          <a:bodyPr wrap="square" lIns="0" tIns="0" rIns="0" bIns="0" rtlCol="0" anchor="t"/>
          <a:lstStyle/>
          <a:p>
            <a:pPr algn="l" indent="0" marL="0">
              <a:lnSpc>
                <a:spcPts val="2850"/>
              </a:lnSpc>
              <a:buNone/>
            </a:pPr>
            <a:r>
              <a:rPr lang="en-US" sz="1750" dirty="0">
                <a:solidFill>
                  <a:srgbClr val="000000"/>
                </a:solidFill>
                <a:latin typeface="Inter" pitchFamily="34" charset="0"/>
                <a:ea typeface="Inter" pitchFamily="34" charset="-122"/>
                <a:cs typeface="Inter" pitchFamily="34" charset="-120"/>
              </a:rPr>
              <a:t>Should connect easily with AI platforms like </a:t>
            </a:r>
            <a:pPr algn="l" indent="0" marL="0">
              <a:lnSpc>
                <a:spcPts val="2850"/>
              </a:lnSpc>
              <a:buNone/>
            </a:pPr>
            <a:r>
              <a:rPr lang="en-US" sz="1750" b="1" dirty="0">
                <a:solidFill>
                  <a:srgbClr val="000000"/>
                </a:solidFill>
                <a:latin typeface="Inter" pitchFamily="34" charset="0"/>
                <a:ea typeface="Inter" pitchFamily="34" charset="-122"/>
                <a:cs typeface="Inter" pitchFamily="34" charset="-120"/>
              </a:rPr>
              <a:t>Google's Vertex AI</a:t>
            </a:r>
            <a:pPr algn="l" indent="0" marL="0">
              <a:lnSpc>
                <a:spcPts val="2850"/>
              </a:lnSpc>
              <a:buNone/>
            </a:pPr>
            <a:r>
              <a:rPr lang="en-US" sz="1750" dirty="0">
                <a:solidFill>
                  <a:srgbClr val="000000"/>
                </a:solidFill>
                <a:latin typeface="Inter" pitchFamily="34" charset="0"/>
                <a:ea typeface="Inter" pitchFamily="34" charset="-122"/>
                <a:cs typeface="Inter" pitchFamily="34" charset="-120"/>
              </a:rPr>
              <a:t> to simplify creating embeddings and using foundation models</a:t>
            </a:r>
            <a:endParaRPr lang="en-US" sz="1750" dirty="0"/>
          </a:p>
        </p:txBody>
      </p:sp>
      <p:pic>
        <p:nvPicPr>
          <p:cNvPr id="13" name="Picture 12" descr="logo.png"/>
          <p:cNvPicPr>
            <a:picLocks noChangeAspect="1"/>
          </p:cNvPicPr>
          <p:nvPr/>
        </p:nvPicPr>
        <p:blipFill>
          <a:blip r:embed="rId4"/>
          <a:stretch>
            <a:fillRect/>
          </a:stretch>
        </p:blipFill>
        <p:spPr>
          <a:xfrm>
            <a:off x="182880" y="182880"/>
            <a:ext cx="914400" cy="408648"/>
          </a:xfrm>
          <a:prstGeom prst="rect">
            <a:avLst/>
          </a:prstGeom>
        </p:spPr>
      </p:pic>
      <p:sp>
        <p:nvSpPr>
          <p:cNvPr id="14" name="TextBox 13"/>
          <p:cNvSpPr txBox="1"/>
          <p:nvPr/>
        </p:nvSpPr>
        <p:spPr>
          <a:xfrm>
            <a:off x="12252960" y="7772400"/>
            <a:ext cx="2286000" cy="365760"/>
          </a:xfrm>
          <a:prstGeom prst="rect">
            <a:avLst/>
          </a:prstGeom>
          <a:noFill/>
        </p:spPr>
        <p:txBody>
          <a:bodyPr wrap="none">
            <a:spAutoFit/>
          </a:bodyPr>
          <a:lstStyle/>
          <a:p>
            <a:pPr algn="r"/>
            <a:r>
              <a:rPr sz="1000">
                <a:solidFill>
                  <a:srgbClr val="969696"/>
                </a:solidFill>
                <a:hlinkClick r:id="rId5"/>
              </a:rPr>
              <a:t>Processed by PPT Studio</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1565434"/>
            <a:ext cx="6064448" cy="708779"/>
          </a:xfrm>
          <a:prstGeom prst="rect">
            <a:avLst/>
          </a:prstGeom>
          <a:noFill/>
          <a:ln/>
        </p:spPr>
        <p:txBody>
          <a:bodyPr wrap="none" lIns="0" tIns="0" rIns="0" bIns="0" rtlCol="0" anchor="t"/>
          <a:lstStyle/>
          <a:p>
            <a:pPr algn="l" indent="0" marL="0">
              <a:lnSpc>
                <a:spcPts val="5550"/>
              </a:lnSpc>
              <a:buNone/>
            </a:pPr>
            <a:r>
              <a:rPr lang="en-US" sz="4450" b="1" dirty="0">
                <a:solidFill>
                  <a:srgbClr val="000000"/>
                </a:solidFill>
                <a:latin typeface="Nunito Sans Bold" pitchFamily="34" charset="0"/>
                <a:ea typeface="Nunito Sans Bold" pitchFamily="34" charset="-122"/>
                <a:cs typeface="Nunito Sans Bold" pitchFamily="34" charset="-120"/>
              </a:rPr>
              <a:t>Scale and Performance</a:t>
            </a:r>
            <a:endParaRPr lang="en-US" sz="4450" dirty="0"/>
          </a:p>
        </p:txBody>
      </p:sp>
      <p:sp>
        <p:nvSpPr>
          <p:cNvPr id="3" name="Text 1"/>
          <p:cNvSpPr/>
          <p:nvPr/>
        </p:nvSpPr>
        <p:spPr>
          <a:xfrm>
            <a:off x="793790" y="2727841"/>
            <a:ext cx="13042821" cy="362903"/>
          </a:xfrm>
          <a:prstGeom prst="rect">
            <a:avLst/>
          </a:prstGeom>
          <a:noFill/>
          <a:ln/>
        </p:spPr>
        <p:txBody>
          <a:bodyPr wrap="none" lIns="0" tIns="0" rIns="0" bIns="0" rtlCol="0" anchor="t"/>
          <a:lstStyle/>
          <a:p>
            <a:pPr algn="l" indent="0" marL="0">
              <a:lnSpc>
                <a:spcPts val="2850"/>
              </a:lnSpc>
              <a:buNone/>
            </a:pPr>
            <a:r>
              <a:rPr lang="en-US" sz="1750" dirty="0">
                <a:solidFill>
                  <a:srgbClr val="000000"/>
                </a:solidFill>
                <a:latin typeface="Inter" pitchFamily="34" charset="0"/>
                <a:ea typeface="Inter" pitchFamily="34" charset="-122"/>
                <a:cs typeface="Inter" pitchFamily="34" charset="-120"/>
              </a:rPr>
              <a:t>Gen AI deals with enormous datasets and requires rapid responses.</a:t>
            </a:r>
            <a:endParaRPr lang="en-US" sz="1750" dirty="0"/>
          </a:p>
        </p:txBody>
      </p:sp>
      <p:sp>
        <p:nvSpPr>
          <p:cNvPr id="4" name="Shape 2"/>
          <p:cNvSpPr/>
          <p:nvPr/>
        </p:nvSpPr>
        <p:spPr>
          <a:xfrm>
            <a:off x="793790" y="3345894"/>
            <a:ext cx="4196358" cy="3318153"/>
          </a:xfrm>
          <a:prstGeom prst="roundRect">
            <a:avLst>
              <a:gd name="adj" fmla="val 2871"/>
            </a:avLst>
          </a:prstGeom>
          <a:solidFill>
            <a:srgbClr val="CDEFFE"/>
          </a:solidFill>
          <a:ln w="7620">
            <a:solidFill>
              <a:srgbClr val="B3D5E4"/>
            </a:solidFill>
            <a:prstDash val="solid"/>
          </a:ln>
        </p:spPr>
        <p:txBody>
          <a:bodyPr/>
          <a:p/>
        </p:txBody>
      </p:sp>
      <p:sp>
        <p:nvSpPr>
          <p:cNvPr id="5" name="Shape 3"/>
          <p:cNvSpPr/>
          <p:nvPr/>
        </p:nvSpPr>
        <p:spPr>
          <a:xfrm>
            <a:off x="1028224" y="3580328"/>
            <a:ext cx="680442" cy="680442"/>
          </a:xfrm>
          <a:prstGeom prst="roundRect">
            <a:avLst>
              <a:gd name="adj" fmla="val 13436980"/>
            </a:avLst>
          </a:prstGeom>
          <a:solidFill>
            <a:srgbClr val="0593CF"/>
          </a:solidFill>
          <a:ln/>
        </p:spPr>
        <p:txBody>
          <a:bodyPr/>
          <a:p/>
        </p:txBody>
      </p:sp>
      <p:pic>
        <p:nvPicPr>
          <p:cNvPr id="6" name="Image 0" descr="preencoded.png">    </p:cNvPr>
          <p:cNvPicPr>
            <a:picLocks noChangeAspect="1"/>
          </p:cNvPicPr>
          <p:nvPr/>
        </p:nvPicPr>
        <p:blipFill>
          <a:blip r:embed="rId1"/>
          <a:stretch>
            <a:fillRect/>
          </a:stretch>
        </p:blipFill>
        <p:spPr>
          <a:xfrm>
            <a:off x="1215390" y="3729157"/>
            <a:ext cx="306110" cy="382667"/>
          </a:xfrm>
          <a:prstGeom prst="rect">
            <a:avLst/>
          </a:prstGeom>
        </p:spPr>
      </p:pic>
      <p:sp>
        <p:nvSpPr>
          <p:cNvPr id="7" name="Text 4"/>
          <p:cNvSpPr/>
          <p:nvPr/>
        </p:nvSpPr>
        <p:spPr>
          <a:xfrm>
            <a:off x="1028224" y="4487585"/>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000000"/>
                </a:solidFill>
                <a:latin typeface="Nunito Sans Bold" pitchFamily="34" charset="0"/>
                <a:ea typeface="Nunito Sans Bold" pitchFamily="34" charset="-122"/>
                <a:cs typeface="Nunito Sans Bold" pitchFamily="34" charset="-120"/>
              </a:rPr>
              <a:t>AlloyDB</a:t>
            </a:r>
            <a:endParaRPr lang="en-US" sz="2200" dirty="0"/>
          </a:p>
        </p:txBody>
      </p:sp>
      <p:sp>
        <p:nvSpPr>
          <p:cNvPr id="8" name="Text 5"/>
          <p:cNvSpPr/>
          <p:nvPr/>
        </p:nvSpPr>
        <p:spPr>
          <a:xfrm>
            <a:off x="1028224" y="4978003"/>
            <a:ext cx="3727490" cy="1088708"/>
          </a:xfrm>
          <a:prstGeom prst="rect">
            <a:avLst/>
          </a:prstGeom>
          <a:noFill/>
          <a:ln/>
        </p:spPr>
        <p:txBody>
          <a:bodyPr wrap="square" lIns="0" tIns="0" rIns="0" bIns="0" rtlCol="0" anchor="t"/>
          <a:lstStyle/>
          <a:p>
            <a:pPr algn="l" indent="0" marL="0">
              <a:lnSpc>
                <a:spcPts val="2850"/>
              </a:lnSpc>
              <a:buNone/>
            </a:pPr>
            <a:r>
              <a:rPr lang="en-US" sz="1750" dirty="0">
                <a:solidFill>
                  <a:srgbClr val="000000"/>
                </a:solidFill>
                <a:latin typeface="Inter" pitchFamily="34" charset="0"/>
                <a:ea typeface="Inter" pitchFamily="34" charset="-122"/>
                <a:cs typeface="Inter" pitchFamily="34" charset="-120"/>
              </a:rPr>
              <a:t>Extremely fast queries (transactional, vector, and analytical)</a:t>
            </a:r>
            <a:endParaRPr lang="en-US" sz="1750" dirty="0"/>
          </a:p>
        </p:txBody>
      </p:sp>
      <p:sp>
        <p:nvSpPr>
          <p:cNvPr id="9" name="Shape 6"/>
          <p:cNvSpPr/>
          <p:nvPr/>
        </p:nvSpPr>
        <p:spPr>
          <a:xfrm>
            <a:off x="5216962" y="3345894"/>
            <a:ext cx="4196358" cy="3318153"/>
          </a:xfrm>
          <a:prstGeom prst="roundRect">
            <a:avLst>
              <a:gd name="adj" fmla="val 2871"/>
            </a:avLst>
          </a:prstGeom>
          <a:solidFill>
            <a:srgbClr val="CDEFFE"/>
          </a:solidFill>
          <a:ln w="7620">
            <a:solidFill>
              <a:srgbClr val="B3D5E4"/>
            </a:solidFill>
            <a:prstDash val="solid"/>
          </a:ln>
        </p:spPr>
        <p:txBody>
          <a:bodyPr/>
          <a:p/>
        </p:txBody>
      </p:sp>
      <p:sp>
        <p:nvSpPr>
          <p:cNvPr id="10" name="Shape 7"/>
          <p:cNvSpPr/>
          <p:nvPr/>
        </p:nvSpPr>
        <p:spPr>
          <a:xfrm>
            <a:off x="5451396" y="3580328"/>
            <a:ext cx="680442" cy="680442"/>
          </a:xfrm>
          <a:prstGeom prst="roundRect">
            <a:avLst>
              <a:gd name="adj" fmla="val 13436980"/>
            </a:avLst>
          </a:prstGeom>
          <a:solidFill>
            <a:srgbClr val="0593CF"/>
          </a:solidFill>
          <a:ln/>
        </p:spPr>
        <p:txBody>
          <a:bodyPr/>
          <a:p/>
        </p:txBody>
      </p:sp>
      <p:pic>
        <p:nvPicPr>
          <p:cNvPr id="11" name="Image 1" descr="preencoded.png">    </p:cNvPr>
          <p:cNvPicPr>
            <a:picLocks noChangeAspect="1"/>
          </p:cNvPicPr>
          <p:nvPr/>
        </p:nvPicPr>
        <p:blipFill>
          <a:blip r:embed="rId2"/>
          <a:stretch>
            <a:fillRect/>
          </a:stretch>
        </p:blipFill>
        <p:spPr>
          <a:xfrm>
            <a:off x="5638562" y="3729157"/>
            <a:ext cx="306110" cy="382667"/>
          </a:xfrm>
          <a:prstGeom prst="rect">
            <a:avLst/>
          </a:prstGeom>
        </p:spPr>
      </p:pic>
      <p:sp>
        <p:nvSpPr>
          <p:cNvPr id="12" name="Text 8"/>
          <p:cNvSpPr/>
          <p:nvPr/>
        </p:nvSpPr>
        <p:spPr>
          <a:xfrm>
            <a:off x="5451396" y="4487585"/>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000000"/>
                </a:solidFill>
                <a:latin typeface="Nunito Sans Bold" pitchFamily="34" charset="0"/>
                <a:ea typeface="Nunito Sans Bold" pitchFamily="34" charset="-122"/>
                <a:cs typeface="Nunito Sans Bold" pitchFamily="34" charset="-120"/>
              </a:rPr>
              <a:t>Spanner</a:t>
            </a:r>
            <a:endParaRPr lang="en-US" sz="2200" dirty="0"/>
          </a:p>
        </p:txBody>
      </p:sp>
      <p:sp>
        <p:nvSpPr>
          <p:cNvPr id="13" name="Text 9"/>
          <p:cNvSpPr/>
          <p:nvPr/>
        </p:nvSpPr>
        <p:spPr>
          <a:xfrm>
            <a:off x="5451396" y="4978003"/>
            <a:ext cx="3727490" cy="1451610"/>
          </a:xfrm>
          <a:prstGeom prst="rect">
            <a:avLst/>
          </a:prstGeom>
          <a:noFill/>
          <a:ln/>
        </p:spPr>
        <p:txBody>
          <a:bodyPr wrap="square" lIns="0" tIns="0" rIns="0" bIns="0" rtlCol="0" anchor="t"/>
          <a:lstStyle/>
          <a:p>
            <a:pPr algn="l" indent="0" marL="0">
              <a:lnSpc>
                <a:spcPts val="2850"/>
              </a:lnSpc>
              <a:buNone/>
            </a:pPr>
            <a:r>
              <a:rPr lang="en-US" sz="1750" dirty="0">
                <a:solidFill>
                  <a:srgbClr val="000000"/>
                </a:solidFill>
                <a:latin typeface="Inter" pitchFamily="34" charset="0"/>
                <a:ea typeface="Inter" pitchFamily="34" charset="-122"/>
                <a:cs typeface="Inter" pitchFamily="34" charset="-120"/>
              </a:rPr>
              <a:t>Scales almost infinitely to handle global traffic and massive datasets, ideal for large language models</a:t>
            </a:r>
            <a:endParaRPr lang="en-US" sz="1750" dirty="0"/>
          </a:p>
        </p:txBody>
      </p:sp>
      <p:sp>
        <p:nvSpPr>
          <p:cNvPr id="14" name="Shape 10"/>
          <p:cNvSpPr/>
          <p:nvPr/>
        </p:nvSpPr>
        <p:spPr>
          <a:xfrm>
            <a:off x="9640133" y="3345894"/>
            <a:ext cx="4196358" cy="3318153"/>
          </a:xfrm>
          <a:prstGeom prst="roundRect">
            <a:avLst>
              <a:gd name="adj" fmla="val 2871"/>
            </a:avLst>
          </a:prstGeom>
          <a:solidFill>
            <a:srgbClr val="CDEFFE"/>
          </a:solidFill>
          <a:ln w="7620">
            <a:solidFill>
              <a:srgbClr val="B3D5E4"/>
            </a:solidFill>
            <a:prstDash val="solid"/>
          </a:ln>
        </p:spPr>
        <p:txBody>
          <a:bodyPr/>
          <a:p/>
        </p:txBody>
      </p:sp>
      <p:sp>
        <p:nvSpPr>
          <p:cNvPr id="15" name="Shape 11"/>
          <p:cNvSpPr/>
          <p:nvPr/>
        </p:nvSpPr>
        <p:spPr>
          <a:xfrm>
            <a:off x="9874568" y="3580328"/>
            <a:ext cx="680442" cy="680442"/>
          </a:xfrm>
          <a:prstGeom prst="roundRect">
            <a:avLst>
              <a:gd name="adj" fmla="val 13436980"/>
            </a:avLst>
          </a:prstGeom>
          <a:solidFill>
            <a:srgbClr val="0593CF"/>
          </a:solidFill>
          <a:ln/>
        </p:spPr>
        <p:txBody>
          <a:bodyPr/>
          <a:p/>
        </p:txBody>
      </p:sp>
      <p:pic>
        <p:nvPicPr>
          <p:cNvPr id="16" name="Image 2" descr="preencoded.png">    </p:cNvPr>
          <p:cNvPicPr>
            <a:picLocks noChangeAspect="1"/>
          </p:cNvPicPr>
          <p:nvPr/>
        </p:nvPicPr>
        <p:blipFill>
          <a:blip r:embed="rId3"/>
          <a:stretch>
            <a:fillRect/>
          </a:stretch>
        </p:blipFill>
        <p:spPr>
          <a:xfrm>
            <a:off x="10061734" y="3729157"/>
            <a:ext cx="306110" cy="382667"/>
          </a:xfrm>
          <a:prstGeom prst="rect">
            <a:avLst/>
          </a:prstGeom>
        </p:spPr>
      </p:pic>
      <p:sp>
        <p:nvSpPr>
          <p:cNvPr id="17" name="Text 12"/>
          <p:cNvSpPr/>
          <p:nvPr/>
        </p:nvSpPr>
        <p:spPr>
          <a:xfrm>
            <a:off x="9874568" y="4487585"/>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000000"/>
                </a:solidFill>
                <a:latin typeface="Nunito Sans Bold" pitchFamily="34" charset="0"/>
                <a:ea typeface="Nunito Sans Bold" pitchFamily="34" charset="-122"/>
                <a:cs typeface="Nunito Sans Bold" pitchFamily="34" charset="-120"/>
              </a:rPr>
              <a:t>Memorystore</a:t>
            </a:r>
            <a:endParaRPr lang="en-US" sz="2200" dirty="0"/>
          </a:p>
        </p:txBody>
      </p:sp>
      <p:sp>
        <p:nvSpPr>
          <p:cNvPr id="18" name="Text 13"/>
          <p:cNvSpPr/>
          <p:nvPr/>
        </p:nvSpPr>
        <p:spPr>
          <a:xfrm>
            <a:off x="9874568" y="4978003"/>
            <a:ext cx="3727490" cy="1451610"/>
          </a:xfrm>
          <a:prstGeom prst="rect">
            <a:avLst/>
          </a:prstGeom>
          <a:noFill/>
          <a:ln/>
        </p:spPr>
        <p:txBody>
          <a:bodyPr wrap="square" lIns="0" tIns="0" rIns="0" bIns="0" rtlCol="0" anchor="t"/>
          <a:lstStyle/>
          <a:p>
            <a:pPr algn="l" indent="0" marL="0">
              <a:lnSpc>
                <a:spcPts val="2850"/>
              </a:lnSpc>
              <a:buNone/>
            </a:pPr>
            <a:r>
              <a:rPr lang="en-US" sz="1750" dirty="0">
                <a:solidFill>
                  <a:srgbClr val="000000"/>
                </a:solidFill>
                <a:latin typeface="Inter" pitchFamily="34" charset="0"/>
                <a:ea typeface="Inter" pitchFamily="34" charset="-122"/>
                <a:cs typeface="Inter" pitchFamily="34" charset="-120"/>
              </a:rPr>
              <a:t>In-memory storage for caching, offering fastest possible data access for frequently used information</a:t>
            </a:r>
            <a:endParaRPr lang="en-US" sz="1750" dirty="0"/>
          </a:p>
        </p:txBody>
      </p:sp>
      <p:pic>
        <p:nvPicPr>
          <p:cNvPr id="19" name="Picture 18" descr="logo.png"/>
          <p:cNvPicPr>
            <a:picLocks noChangeAspect="1"/>
          </p:cNvPicPr>
          <p:nvPr/>
        </p:nvPicPr>
        <p:blipFill>
          <a:blip r:embed="rId6"/>
          <a:stretch>
            <a:fillRect/>
          </a:stretch>
        </p:blipFill>
        <p:spPr>
          <a:xfrm>
            <a:off x="182880" y="182880"/>
            <a:ext cx="914400" cy="408648"/>
          </a:xfrm>
          <a:prstGeom prst="rect">
            <a:avLst/>
          </a:prstGeom>
        </p:spPr>
      </p:pic>
      <p:sp>
        <p:nvSpPr>
          <p:cNvPr id="20" name="TextBox 19"/>
          <p:cNvSpPr txBox="1"/>
          <p:nvPr/>
        </p:nvSpPr>
        <p:spPr>
          <a:xfrm>
            <a:off x="12252960" y="7772400"/>
            <a:ext cx="2286000" cy="365760"/>
          </a:xfrm>
          <a:prstGeom prst="rect">
            <a:avLst/>
          </a:prstGeom>
          <a:noFill/>
        </p:spPr>
        <p:txBody>
          <a:bodyPr wrap="none">
            <a:spAutoFit/>
          </a:bodyPr>
          <a:lstStyle/>
          <a:p>
            <a:pPr algn="r"/>
            <a:r>
              <a:rPr sz="1000">
                <a:solidFill>
                  <a:srgbClr val="969696"/>
                </a:solidFill>
                <a:hlinkClick r:id="rId7"/>
              </a:rPr>
              <a:t>Processed by PPT Studio</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21638" y="566976"/>
            <a:ext cx="5155168" cy="644366"/>
          </a:xfrm>
          <a:prstGeom prst="rect">
            <a:avLst/>
          </a:prstGeom>
          <a:noFill/>
          <a:ln/>
        </p:spPr>
        <p:txBody>
          <a:bodyPr wrap="none" lIns="0" tIns="0" rIns="0" bIns="0" rtlCol="0" anchor="t"/>
          <a:lstStyle/>
          <a:p>
            <a:pPr algn="l" indent="0" marL="0">
              <a:lnSpc>
                <a:spcPts val="5050"/>
              </a:lnSpc>
              <a:buNone/>
            </a:pPr>
            <a:r>
              <a:rPr lang="en-US" sz="4050" b="1" dirty="0">
                <a:solidFill>
                  <a:srgbClr val="000000"/>
                </a:solidFill>
                <a:latin typeface="Nunito Sans Bold" pitchFamily="34" charset="0"/>
                <a:ea typeface="Nunito Sans Bold" pitchFamily="34" charset="-122"/>
                <a:cs typeface="Nunito Sans Bold" pitchFamily="34" charset="-120"/>
              </a:rPr>
              <a:t>Data Flexibility</a:t>
            </a:r>
            <a:endParaRPr lang="en-US" sz="4050" dirty="0"/>
          </a:p>
        </p:txBody>
      </p:sp>
      <p:pic>
        <p:nvPicPr>
          <p:cNvPr id="3" name="Image 0" descr="preencoded.png">    </p:cNvPr>
          <p:cNvPicPr>
            <a:picLocks noChangeAspect="1"/>
          </p:cNvPicPr>
          <p:nvPr/>
        </p:nvPicPr>
        <p:blipFill>
          <a:blip r:embed="rId1"/>
          <a:stretch>
            <a:fillRect/>
          </a:stretch>
        </p:blipFill>
        <p:spPr>
          <a:xfrm>
            <a:off x="721638" y="1752481"/>
            <a:ext cx="6342102" cy="6342102"/>
          </a:xfrm>
          <a:prstGeom prst="rect">
            <a:avLst/>
          </a:prstGeom>
        </p:spPr>
      </p:pic>
      <p:sp>
        <p:nvSpPr>
          <p:cNvPr id="4" name="Text 1"/>
          <p:cNvSpPr/>
          <p:nvPr/>
        </p:nvSpPr>
        <p:spPr>
          <a:xfrm>
            <a:off x="7574280" y="1706047"/>
            <a:ext cx="6342102" cy="329922"/>
          </a:xfrm>
          <a:prstGeom prst="rect">
            <a:avLst/>
          </a:prstGeom>
          <a:noFill/>
          <a:ln/>
        </p:spPr>
        <p:txBody>
          <a:bodyPr wrap="none" lIns="0" tIns="0" rIns="0" bIns="0" rtlCol="0" anchor="t"/>
          <a:lstStyle/>
          <a:p>
            <a:pPr algn="l" indent="0" marL="0">
              <a:lnSpc>
                <a:spcPts val="2550"/>
              </a:lnSpc>
              <a:buNone/>
            </a:pPr>
            <a:r>
              <a:rPr lang="en-US" sz="1600" dirty="0">
                <a:solidFill>
                  <a:srgbClr val="000000"/>
                </a:solidFill>
                <a:latin typeface="Inter" pitchFamily="34" charset="0"/>
                <a:ea typeface="Inter" pitchFamily="34" charset="-122"/>
                <a:cs typeface="Inter" pitchFamily="34" charset="-120"/>
              </a:rPr>
              <a:t>Gen AI applications often use diverse data types:</a:t>
            </a:r>
            <a:endParaRPr lang="en-US" sz="1600" dirty="0"/>
          </a:p>
        </p:txBody>
      </p:sp>
      <p:sp>
        <p:nvSpPr>
          <p:cNvPr id="5" name="Shape 2"/>
          <p:cNvSpPr/>
          <p:nvPr/>
        </p:nvSpPr>
        <p:spPr>
          <a:xfrm>
            <a:off x="7574280" y="2267903"/>
            <a:ext cx="463868" cy="463868"/>
          </a:xfrm>
          <a:prstGeom prst="roundRect">
            <a:avLst>
              <a:gd name="adj" fmla="val 18671"/>
            </a:avLst>
          </a:prstGeom>
          <a:solidFill>
            <a:srgbClr val="CDEFFE"/>
          </a:solidFill>
          <a:ln w="7620">
            <a:solidFill>
              <a:srgbClr val="B3D5E4"/>
            </a:solidFill>
            <a:prstDash val="solid"/>
          </a:ln>
        </p:spPr>
        <p:txBody>
          <a:bodyPr/>
          <a:p/>
        </p:txBody>
      </p:sp>
      <p:sp>
        <p:nvSpPr>
          <p:cNvPr id="6" name="Text 3"/>
          <p:cNvSpPr/>
          <p:nvPr/>
        </p:nvSpPr>
        <p:spPr>
          <a:xfrm>
            <a:off x="8244245" y="2338745"/>
            <a:ext cx="2577584" cy="322183"/>
          </a:xfrm>
          <a:prstGeom prst="rect">
            <a:avLst/>
          </a:prstGeom>
          <a:noFill/>
          <a:ln/>
        </p:spPr>
        <p:txBody>
          <a:bodyPr wrap="none" lIns="0" tIns="0" rIns="0" bIns="0" rtlCol="0" anchor="t"/>
          <a:lstStyle/>
          <a:p>
            <a:pPr algn="l" indent="0" marL="0">
              <a:lnSpc>
                <a:spcPts val="2500"/>
              </a:lnSpc>
              <a:buNone/>
            </a:pPr>
            <a:r>
              <a:rPr lang="en-US" sz="2000" b="1" dirty="0">
                <a:solidFill>
                  <a:srgbClr val="000000"/>
                </a:solidFill>
                <a:latin typeface="Nunito Sans Bold" pitchFamily="34" charset="0"/>
                <a:ea typeface="Nunito Sans Bold" pitchFamily="34" charset="-122"/>
                <a:cs typeface="Nunito Sans Bold" pitchFamily="34" charset="-120"/>
              </a:rPr>
              <a:t>BigQuery</a:t>
            </a:r>
            <a:endParaRPr lang="en-US" sz="2000" dirty="0"/>
          </a:p>
        </p:txBody>
      </p:sp>
      <p:sp>
        <p:nvSpPr>
          <p:cNvPr id="7" name="Text 4"/>
          <p:cNvSpPr/>
          <p:nvPr/>
        </p:nvSpPr>
        <p:spPr>
          <a:xfrm>
            <a:off x="8244245" y="2867025"/>
            <a:ext cx="5672138" cy="659844"/>
          </a:xfrm>
          <a:prstGeom prst="rect">
            <a:avLst/>
          </a:prstGeom>
          <a:noFill/>
          <a:ln/>
        </p:spPr>
        <p:txBody>
          <a:bodyPr wrap="square" lIns="0" tIns="0" rIns="0" bIns="0" rtlCol="0" anchor="t"/>
          <a:lstStyle/>
          <a:p>
            <a:pPr algn="l" indent="0" marL="0">
              <a:lnSpc>
                <a:spcPts val="2550"/>
              </a:lnSpc>
              <a:buNone/>
            </a:pPr>
            <a:r>
              <a:rPr lang="en-US" sz="1600" dirty="0">
                <a:solidFill>
                  <a:srgbClr val="000000"/>
                </a:solidFill>
                <a:latin typeface="Inter" pitchFamily="34" charset="0"/>
                <a:ea typeface="Inter" pitchFamily="34" charset="-122"/>
                <a:cs typeface="Inter" pitchFamily="34" charset="-120"/>
              </a:rPr>
              <a:t>Best for analyzing petabyte-scale structured and semi-structured datasets</a:t>
            </a:r>
            <a:endParaRPr lang="en-US" sz="1600" dirty="0"/>
          </a:p>
        </p:txBody>
      </p:sp>
      <p:sp>
        <p:nvSpPr>
          <p:cNvPr id="8" name="Shape 5"/>
          <p:cNvSpPr/>
          <p:nvPr/>
        </p:nvSpPr>
        <p:spPr>
          <a:xfrm>
            <a:off x="7574280" y="3939183"/>
            <a:ext cx="463868" cy="463868"/>
          </a:xfrm>
          <a:prstGeom prst="roundRect">
            <a:avLst>
              <a:gd name="adj" fmla="val 18671"/>
            </a:avLst>
          </a:prstGeom>
          <a:solidFill>
            <a:srgbClr val="CDEFFE"/>
          </a:solidFill>
          <a:ln w="7620">
            <a:solidFill>
              <a:srgbClr val="B3D5E4"/>
            </a:solidFill>
            <a:prstDash val="solid"/>
          </a:ln>
        </p:spPr>
        <p:txBody>
          <a:bodyPr/>
          <a:p/>
        </p:txBody>
      </p:sp>
      <p:sp>
        <p:nvSpPr>
          <p:cNvPr id="9" name="Text 6"/>
          <p:cNvSpPr/>
          <p:nvPr/>
        </p:nvSpPr>
        <p:spPr>
          <a:xfrm>
            <a:off x="8244245" y="4010025"/>
            <a:ext cx="2577584" cy="322183"/>
          </a:xfrm>
          <a:prstGeom prst="rect">
            <a:avLst/>
          </a:prstGeom>
          <a:noFill/>
          <a:ln/>
        </p:spPr>
        <p:txBody>
          <a:bodyPr wrap="none" lIns="0" tIns="0" rIns="0" bIns="0" rtlCol="0" anchor="t"/>
          <a:lstStyle/>
          <a:p>
            <a:pPr algn="l" indent="0" marL="0">
              <a:lnSpc>
                <a:spcPts val="2500"/>
              </a:lnSpc>
              <a:buNone/>
            </a:pPr>
            <a:r>
              <a:rPr lang="en-US" sz="2000" b="1" dirty="0">
                <a:solidFill>
                  <a:srgbClr val="000000"/>
                </a:solidFill>
                <a:latin typeface="Nunito Sans Bold" pitchFamily="34" charset="0"/>
                <a:ea typeface="Nunito Sans Bold" pitchFamily="34" charset="-122"/>
                <a:cs typeface="Nunito Sans Bold" pitchFamily="34" charset="-120"/>
              </a:rPr>
              <a:t>Firestore</a:t>
            </a:r>
            <a:endParaRPr lang="en-US" sz="2000" dirty="0"/>
          </a:p>
        </p:txBody>
      </p:sp>
      <p:sp>
        <p:nvSpPr>
          <p:cNvPr id="10" name="Text 7"/>
          <p:cNvSpPr/>
          <p:nvPr/>
        </p:nvSpPr>
        <p:spPr>
          <a:xfrm>
            <a:off x="8244245" y="4538305"/>
            <a:ext cx="5672138" cy="659844"/>
          </a:xfrm>
          <a:prstGeom prst="rect">
            <a:avLst/>
          </a:prstGeom>
          <a:noFill/>
          <a:ln/>
        </p:spPr>
        <p:txBody>
          <a:bodyPr wrap="square" lIns="0" tIns="0" rIns="0" bIns="0" rtlCol="0" anchor="t"/>
          <a:lstStyle/>
          <a:p>
            <a:pPr algn="l" indent="0" marL="0">
              <a:lnSpc>
                <a:spcPts val="2550"/>
              </a:lnSpc>
              <a:buNone/>
            </a:pPr>
            <a:r>
              <a:rPr lang="en-US" sz="1600" dirty="0">
                <a:solidFill>
                  <a:srgbClr val="000000"/>
                </a:solidFill>
                <a:latin typeface="Inter" pitchFamily="34" charset="0"/>
                <a:ea typeface="Inter" pitchFamily="34" charset="-122"/>
                <a:cs typeface="Inter" pitchFamily="34" charset="-120"/>
              </a:rPr>
              <a:t>Great for flexible, document-style data (unstructured or semi-structured) requiring real-time updates</a:t>
            </a:r>
            <a:endParaRPr lang="en-US" sz="1600" dirty="0"/>
          </a:p>
        </p:txBody>
      </p:sp>
      <p:pic>
        <p:nvPicPr>
          <p:cNvPr id="11" name="Picture 10" descr="logo.png"/>
          <p:cNvPicPr>
            <a:picLocks noChangeAspect="1"/>
          </p:cNvPicPr>
          <p:nvPr/>
        </p:nvPicPr>
        <p:blipFill>
          <a:blip r:embed="rId4"/>
          <a:stretch>
            <a:fillRect/>
          </a:stretch>
        </p:blipFill>
        <p:spPr>
          <a:xfrm>
            <a:off x="182880" y="182880"/>
            <a:ext cx="914400" cy="408648"/>
          </a:xfrm>
          <a:prstGeom prst="rect">
            <a:avLst/>
          </a:prstGeom>
        </p:spPr>
      </p:pic>
      <p:sp>
        <p:nvSpPr>
          <p:cNvPr id="12" name="TextBox 11"/>
          <p:cNvSpPr txBox="1"/>
          <p:nvPr/>
        </p:nvSpPr>
        <p:spPr>
          <a:xfrm>
            <a:off x="12252960" y="7772400"/>
            <a:ext cx="2286000" cy="365760"/>
          </a:xfrm>
          <a:prstGeom prst="rect">
            <a:avLst/>
          </a:prstGeom>
          <a:noFill/>
        </p:spPr>
        <p:txBody>
          <a:bodyPr wrap="none">
            <a:spAutoFit/>
          </a:bodyPr>
          <a:lstStyle/>
          <a:p>
            <a:pPr algn="r"/>
            <a:r>
              <a:rPr sz="1000">
                <a:solidFill>
                  <a:srgbClr val="969696"/>
                </a:solidFill>
                <a:hlinkClick r:id="rId5"/>
              </a:rPr>
              <a:t>Processed by PPT Studio</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1591628"/>
            <a:ext cx="7556421" cy="1417558"/>
          </a:xfrm>
          <a:prstGeom prst="rect">
            <a:avLst/>
          </a:prstGeom>
          <a:noFill/>
          <a:ln/>
        </p:spPr>
        <p:txBody>
          <a:bodyPr wrap="square" lIns="0" tIns="0" rIns="0" bIns="0" rtlCol="0" anchor="t"/>
          <a:lstStyle/>
          <a:p>
            <a:pPr algn="l" indent="0" marL="0">
              <a:lnSpc>
                <a:spcPts val="5550"/>
              </a:lnSpc>
              <a:buNone/>
            </a:pPr>
            <a:r>
              <a:rPr lang="en-US" sz="4450" b="1" dirty="0">
                <a:solidFill>
                  <a:srgbClr val="000000"/>
                </a:solidFill>
                <a:latin typeface="Nunito Sans Bold" pitchFamily="34" charset="0"/>
                <a:ea typeface="Nunito Sans Bold" pitchFamily="34" charset="-122"/>
                <a:cs typeface="Nunito Sans Bold" pitchFamily="34" charset="-120"/>
              </a:rPr>
              <a:t>Cost and Operational Efficiency</a:t>
            </a:r>
            <a:endParaRPr lang="en-US" sz="4450" dirty="0"/>
          </a:p>
        </p:txBody>
      </p:sp>
      <p:sp>
        <p:nvSpPr>
          <p:cNvPr id="4" name="Text 1"/>
          <p:cNvSpPr/>
          <p:nvPr/>
        </p:nvSpPr>
        <p:spPr>
          <a:xfrm>
            <a:off x="793790" y="3349347"/>
            <a:ext cx="7556421" cy="362903"/>
          </a:xfrm>
          <a:prstGeom prst="rect">
            <a:avLst/>
          </a:prstGeom>
          <a:noFill/>
          <a:ln/>
        </p:spPr>
        <p:txBody>
          <a:bodyPr wrap="none" lIns="0" tIns="0" rIns="0" bIns="0" rtlCol="0" anchor="t"/>
          <a:lstStyle/>
          <a:p>
            <a:pPr algn="l" indent="0" marL="0">
              <a:lnSpc>
                <a:spcPts val="2850"/>
              </a:lnSpc>
              <a:buNone/>
            </a:pPr>
            <a:r>
              <a:rPr lang="en-US" sz="1750" dirty="0">
                <a:solidFill>
                  <a:srgbClr val="000000"/>
                </a:solidFill>
                <a:latin typeface="Inter" pitchFamily="34" charset="0"/>
                <a:ea typeface="Inter" pitchFamily="34" charset="-122"/>
                <a:cs typeface="Inter" pitchFamily="34" charset="-120"/>
              </a:rPr>
              <a:t>Storing huge amounts of data can be expensive.</a:t>
            </a:r>
            <a:endParaRPr lang="en-US" sz="1750" dirty="0"/>
          </a:p>
        </p:txBody>
      </p:sp>
      <p:sp>
        <p:nvSpPr>
          <p:cNvPr id="5" name="Shape 2"/>
          <p:cNvSpPr/>
          <p:nvPr/>
        </p:nvSpPr>
        <p:spPr>
          <a:xfrm>
            <a:off x="793790" y="3967401"/>
            <a:ext cx="7556421" cy="1689616"/>
          </a:xfrm>
          <a:prstGeom prst="roundRect">
            <a:avLst>
              <a:gd name="adj" fmla="val 5638"/>
            </a:avLst>
          </a:prstGeom>
          <a:solidFill>
            <a:srgbClr val="B6D6FC"/>
          </a:solidFill>
          <a:ln/>
        </p:spPr>
        <p:txBody>
          <a:bodyPr/>
          <a:p/>
        </p:txBody>
      </p:sp>
      <p:pic>
        <p:nvPicPr>
          <p:cNvPr id="6" name="Image 1" descr="preencoded.png">    </p:cNvPr>
          <p:cNvPicPr>
            <a:picLocks noChangeAspect="1"/>
          </p:cNvPicPr>
          <p:nvPr/>
        </p:nvPicPr>
        <p:blipFill>
          <a:blip r:embed="rId2"/>
          <a:stretch>
            <a:fillRect/>
          </a:stretch>
        </p:blipFill>
        <p:spPr>
          <a:xfrm>
            <a:off x="1020604" y="4311491"/>
            <a:ext cx="283488" cy="226814"/>
          </a:xfrm>
          <a:prstGeom prst="rect">
            <a:avLst/>
          </a:prstGeom>
        </p:spPr>
      </p:pic>
      <p:sp>
        <p:nvSpPr>
          <p:cNvPr id="7" name="Text 3"/>
          <p:cNvSpPr/>
          <p:nvPr/>
        </p:nvSpPr>
        <p:spPr>
          <a:xfrm>
            <a:off x="1530906" y="4250888"/>
            <a:ext cx="6592491" cy="1088708"/>
          </a:xfrm>
          <a:prstGeom prst="rect">
            <a:avLst/>
          </a:prstGeom>
          <a:noFill/>
          <a:ln/>
        </p:spPr>
        <p:txBody>
          <a:bodyPr wrap="square" lIns="0" tIns="0" rIns="0" bIns="0" rtlCol="0" anchor="t"/>
          <a:lstStyle/>
          <a:p>
            <a:pPr algn="l" indent="0" marL="0">
              <a:lnSpc>
                <a:spcPts val="2850"/>
              </a:lnSpc>
              <a:buNone/>
            </a:pPr>
            <a:r>
              <a:rPr lang="en-US" sz="1750" b="1" dirty="0">
                <a:solidFill>
                  <a:srgbClr val="000000"/>
                </a:solidFill>
                <a:latin typeface="Inter" pitchFamily="34" charset="0"/>
                <a:ea typeface="Inter" pitchFamily="34" charset="-122"/>
                <a:cs typeface="Inter" pitchFamily="34" charset="-120"/>
              </a:rPr>
              <a:t>Fully-managed databases</a:t>
            </a:r>
            <a:pPr algn="l" indent="0" marL="0">
              <a:lnSpc>
                <a:spcPts val="2850"/>
              </a:lnSpc>
              <a:buNone/>
            </a:pPr>
            <a:r>
              <a:rPr lang="en-US" sz="1750" dirty="0">
                <a:solidFill>
                  <a:srgbClr val="000000"/>
                </a:solidFill>
                <a:latin typeface="Inter" pitchFamily="34" charset="0"/>
                <a:ea typeface="Inter" pitchFamily="34" charset="-122"/>
                <a:cs typeface="Inter" pitchFamily="34" charset="-120"/>
              </a:rPr>
              <a:t> like </a:t>
            </a:r>
            <a:pPr algn="l" indent="0" marL="0">
              <a:lnSpc>
                <a:spcPts val="2850"/>
              </a:lnSpc>
              <a:buNone/>
            </a:pPr>
            <a:r>
              <a:rPr lang="en-US" sz="1750" dirty="0">
                <a:solidFill>
                  <a:srgbClr val="0593CF"/>
                </a:solidFill>
                <a:latin typeface="Inter" pitchFamily="34" charset="0"/>
                <a:ea typeface="Inter" pitchFamily="34" charset="-122"/>
                <a:cs typeface="Inter" pitchFamily="34" charset="-120"/>
              </a:rPr>
              <a:t>AlloyDB</a:t>
            </a:r>
            <a:pPr algn="l" indent="0" marL="0">
              <a:lnSpc>
                <a:spcPts val="2850"/>
              </a:lnSpc>
              <a:buNone/>
            </a:pPr>
            <a:r>
              <a:rPr lang="en-US" sz="1750" dirty="0">
                <a:solidFill>
                  <a:srgbClr val="000000"/>
                </a:solidFill>
                <a:latin typeface="Inter" pitchFamily="34" charset="0"/>
                <a:ea typeface="Inter" pitchFamily="34" charset="-122"/>
                <a:cs typeface="Inter" pitchFamily="34" charset="-120"/>
              </a:rPr>
              <a:t> and </a:t>
            </a:r>
            <a:pPr algn="l" indent="0" marL="0">
              <a:lnSpc>
                <a:spcPts val="2850"/>
              </a:lnSpc>
              <a:buNone/>
            </a:pPr>
            <a:r>
              <a:rPr lang="en-US" sz="1750" dirty="0">
                <a:solidFill>
                  <a:srgbClr val="0694D1"/>
                </a:solidFill>
                <a:latin typeface="Inter" pitchFamily="34" charset="0"/>
                <a:ea typeface="Inter" pitchFamily="34" charset="-122"/>
                <a:cs typeface="Inter" pitchFamily="34" charset="-120"/>
              </a:rPr>
              <a:t>Cloud SQL</a:t>
            </a:r>
            <a:pPr algn="l" indent="0" marL="0">
              <a:lnSpc>
                <a:spcPts val="2850"/>
              </a:lnSpc>
              <a:buNone/>
            </a:pPr>
            <a:r>
              <a:rPr lang="en-US" sz="1750" dirty="0">
                <a:solidFill>
                  <a:srgbClr val="000000"/>
                </a:solidFill>
                <a:latin typeface="Inter" pitchFamily="34" charset="0"/>
                <a:ea typeface="Inter" pitchFamily="34" charset="-122"/>
                <a:cs typeface="Inter" pitchFamily="34" charset="-120"/>
              </a:rPr>
              <a:t> reduce the need for manual administration, which lowers operational costs.</a:t>
            </a:r>
            <a:endParaRPr lang="en-US" sz="1750" dirty="0"/>
          </a:p>
        </p:txBody>
      </p:sp>
      <p:sp>
        <p:nvSpPr>
          <p:cNvPr id="8" name="Text 4"/>
          <p:cNvSpPr/>
          <p:nvPr/>
        </p:nvSpPr>
        <p:spPr>
          <a:xfrm>
            <a:off x="793790" y="5912168"/>
            <a:ext cx="7556421" cy="725805"/>
          </a:xfrm>
          <a:prstGeom prst="rect">
            <a:avLst/>
          </a:prstGeom>
          <a:noFill/>
          <a:ln/>
        </p:spPr>
        <p:txBody>
          <a:bodyPr wrap="square" lIns="0" tIns="0" rIns="0" bIns="0" rtlCol="0" anchor="t"/>
          <a:lstStyle/>
          <a:p>
            <a:pPr algn="l" indent="0" marL="0">
              <a:lnSpc>
                <a:spcPts val="2850"/>
              </a:lnSpc>
              <a:buNone/>
            </a:pPr>
            <a:r>
              <a:rPr lang="en-US" sz="1750" dirty="0">
                <a:solidFill>
                  <a:srgbClr val="000000"/>
                </a:solidFill>
                <a:latin typeface="Inter" pitchFamily="34" charset="0"/>
                <a:ea typeface="Inter" pitchFamily="34" charset="-122"/>
                <a:cs typeface="Inter" pitchFamily="34" charset="-120"/>
              </a:rPr>
              <a:t>When choosing a Gen AI database, consider both direct storage costs and the hidden costs of administration and maintenance.</a:t>
            </a:r>
            <a:endParaRPr lang="en-US" sz="1750" dirty="0"/>
          </a:p>
        </p:txBody>
      </p:sp>
      <p:pic>
        <p:nvPicPr>
          <p:cNvPr id="9" name="Picture 8" descr="logo.png"/>
          <p:cNvPicPr>
            <a:picLocks noChangeAspect="1"/>
          </p:cNvPicPr>
          <p:nvPr/>
        </p:nvPicPr>
        <p:blipFill>
          <a:blip r:embed="rId5"/>
          <a:stretch>
            <a:fillRect/>
          </a:stretch>
        </p:blipFill>
        <p:spPr>
          <a:xfrm>
            <a:off x="182880" y="182880"/>
            <a:ext cx="914400" cy="408648"/>
          </a:xfrm>
          <a:prstGeom prst="rect">
            <a:avLst/>
          </a:prstGeom>
        </p:spPr>
      </p:pic>
      <p:sp>
        <p:nvSpPr>
          <p:cNvPr id="10" name="TextBox 9"/>
          <p:cNvSpPr txBox="1"/>
          <p:nvPr/>
        </p:nvSpPr>
        <p:spPr>
          <a:xfrm>
            <a:off x="12252960" y="7772400"/>
            <a:ext cx="2286000" cy="365760"/>
          </a:xfrm>
          <a:prstGeom prst="rect">
            <a:avLst/>
          </a:prstGeom>
          <a:noFill/>
        </p:spPr>
        <p:txBody>
          <a:bodyPr wrap="none">
            <a:spAutoFit/>
          </a:bodyPr>
          <a:lstStyle/>
          <a:p>
            <a:pPr algn="r"/>
            <a:r>
              <a:rPr sz="1000">
                <a:solidFill>
                  <a:srgbClr val="969696"/>
                </a:solidFill>
                <a:hlinkClick r:id="rId6"/>
              </a:rPr>
              <a:t>Processed by PPT Studio</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835235"/>
          </a:xfrm>
          <a:prstGeom prst="rect">
            <a:avLst/>
          </a:prstGeom>
        </p:spPr>
      </p:pic>
      <p:sp>
        <p:nvSpPr>
          <p:cNvPr id="3" name="Text 0"/>
          <p:cNvSpPr/>
          <p:nvPr/>
        </p:nvSpPr>
        <p:spPr>
          <a:xfrm>
            <a:off x="793790" y="3802499"/>
            <a:ext cx="7576542" cy="708779"/>
          </a:xfrm>
          <a:prstGeom prst="rect">
            <a:avLst/>
          </a:prstGeom>
          <a:noFill/>
          <a:ln/>
        </p:spPr>
        <p:txBody>
          <a:bodyPr wrap="none" lIns="0" tIns="0" rIns="0" bIns="0" rtlCol="0" anchor="t"/>
          <a:lstStyle/>
          <a:p>
            <a:pPr algn="l" indent="0" marL="0">
              <a:lnSpc>
                <a:spcPts val="5550"/>
              </a:lnSpc>
              <a:buNone/>
            </a:pPr>
            <a:r>
              <a:rPr lang="en-US" sz="4450" b="1" dirty="0">
                <a:solidFill>
                  <a:srgbClr val="000000"/>
                </a:solidFill>
                <a:latin typeface="Nunito Sans Bold" pitchFamily="34" charset="0"/>
                <a:ea typeface="Nunito Sans Bold" pitchFamily="34" charset="-122"/>
                <a:cs typeface="Nunito Sans Bold" pitchFamily="34" charset="-120"/>
              </a:rPr>
              <a:t>Security and Data Protection</a:t>
            </a:r>
            <a:endParaRPr lang="en-US" sz="4450" dirty="0"/>
          </a:p>
        </p:txBody>
      </p:sp>
      <p:sp>
        <p:nvSpPr>
          <p:cNvPr id="4" name="Shape 1"/>
          <p:cNvSpPr/>
          <p:nvPr/>
        </p:nvSpPr>
        <p:spPr>
          <a:xfrm>
            <a:off x="793790" y="4851440"/>
            <a:ext cx="4196358" cy="2410897"/>
          </a:xfrm>
          <a:prstGeom prst="roundRect">
            <a:avLst>
              <a:gd name="adj" fmla="val 3952"/>
            </a:avLst>
          </a:prstGeom>
          <a:solidFill>
            <a:srgbClr val="CDEFFE"/>
          </a:solidFill>
          <a:ln w="7620">
            <a:solidFill>
              <a:srgbClr val="B3D5E4"/>
            </a:solidFill>
            <a:prstDash val="solid"/>
          </a:ln>
        </p:spPr>
        <p:txBody>
          <a:bodyPr/>
          <a:p/>
        </p:txBody>
      </p:sp>
      <p:sp>
        <p:nvSpPr>
          <p:cNvPr id="5" name="Text 2"/>
          <p:cNvSpPr/>
          <p:nvPr/>
        </p:nvSpPr>
        <p:spPr>
          <a:xfrm>
            <a:off x="1028224" y="5085874"/>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000000"/>
                </a:solidFill>
                <a:latin typeface="Nunito Sans Bold" pitchFamily="34" charset="0"/>
                <a:ea typeface="Nunito Sans Bold" pitchFamily="34" charset="-122"/>
                <a:cs typeface="Nunito Sans Bold" pitchFamily="34" charset="-120"/>
              </a:rPr>
              <a:t>Encryption</a:t>
            </a:r>
            <a:endParaRPr lang="en-US" sz="2200" dirty="0"/>
          </a:p>
        </p:txBody>
      </p:sp>
      <p:sp>
        <p:nvSpPr>
          <p:cNvPr id="6" name="Text 3"/>
          <p:cNvSpPr/>
          <p:nvPr/>
        </p:nvSpPr>
        <p:spPr>
          <a:xfrm>
            <a:off x="1028224" y="5576292"/>
            <a:ext cx="3727490" cy="1451610"/>
          </a:xfrm>
          <a:prstGeom prst="rect">
            <a:avLst/>
          </a:prstGeom>
          <a:noFill/>
          <a:ln/>
        </p:spPr>
        <p:txBody>
          <a:bodyPr wrap="square" lIns="0" tIns="0" rIns="0" bIns="0" rtlCol="0" anchor="t"/>
          <a:lstStyle/>
          <a:p>
            <a:pPr algn="l" indent="0" marL="0">
              <a:lnSpc>
                <a:spcPts val="2850"/>
              </a:lnSpc>
              <a:buNone/>
            </a:pPr>
            <a:r>
              <a:rPr lang="en-US" sz="1750" dirty="0">
                <a:solidFill>
                  <a:srgbClr val="000000"/>
                </a:solidFill>
                <a:latin typeface="Inter" pitchFamily="34" charset="0"/>
                <a:ea typeface="Inter" pitchFamily="34" charset="-122"/>
                <a:cs typeface="Inter" pitchFamily="34" charset="-120"/>
              </a:rPr>
              <a:t>Databases like AlloyDB, Cloud SQL, Spanner, and Firestore automatically encrypt data both at rest and in transit</a:t>
            </a:r>
            <a:endParaRPr lang="en-US" sz="1750" dirty="0"/>
          </a:p>
        </p:txBody>
      </p:sp>
      <p:sp>
        <p:nvSpPr>
          <p:cNvPr id="7" name="Shape 4"/>
          <p:cNvSpPr/>
          <p:nvPr/>
        </p:nvSpPr>
        <p:spPr>
          <a:xfrm>
            <a:off x="5216962" y="4851440"/>
            <a:ext cx="4196358" cy="2410897"/>
          </a:xfrm>
          <a:prstGeom prst="roundRect">
            <a:avLst>
              <a:gd name="adj" fmla="val 3952"/>
            </a:avLst>
          </a:prstGeom>
          <a:solidFill>
            <a:srgbClr val="CDEFFE"/>
          </a:solidFill>
          <a:ln w="7620">
            <a:solidFill>
              <a:srgbClr val="B3D5E4"/>
            </a:solidFill>
            <a:prstDash val="solid"/>
          </a:ln>
        </p:spPr>
        <p:txBody>
          <a:bodyPr/>
          <a:p/>
        </p:txBody>
      </p:sp>
      <p:sp>
        <p:nvSpPr>
          <p:cNvPr id="8" name="Text 5"/>
          <p:cNvSpPr/>
          <p:nvPr/>
        </p:nvSpPr>
        <p:spPr>
          <a:xfrm>
            <a:off x="5451396" y="5085874"/>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000000"/>
                </a:solidFill>
                <a:latin typeface="Nunito Sans Bold" pitchFamily="34" charset="0"/>
                <a:ea typeface="Nunito Sans Bold" pitchFamily="34" charset="-122"/>
                <a:cs typeface="Nunito Sans Bold" pitchFamily="34" charset="-120"/>
              </a:rPr>
              <a:t>Access Control</a:t>
            </a:r>
            <a:endParaRPr lang="en-US" sz="2200" dirty="0"/>
          </a:p>
        </p:txBody>
      </p:sp>
      <p:sp>
        <p:nvSpPr>
          <p:cNvPr id="9" name="Text 6"/>
          <p:cNvSpPr/>
          <p:nvPr/>
        </p:nvSpPr>
        <p:spPr>
          <a:xfrm>
            <a:off x="5451396" y="5576292"/>
            <a:ext cx="3727490" cy="1451610"/>
          </a:xfrm>
          <a:prstGeom prst="rect">
            <a:avLst/>
          </a:prstGeom>
          <a:noFill/>
          <a:ln/>
        </p:spPr>
        <p:txBody>
          <a:bodyPr wrap="square" lIns="0" tIns="0" rIns="0" bIns="0" rtlCol="0" anchor="t"/>
          <a:lstStyle/>
          <a:p>
            <a:pPr algn="l" indent="0" marL="0">
              <a:lnSpc>
                <a:spcPts val="2850"/>
              </a:lnSpc>
              <a:buNone/>
            </a:pPr>
            <a:r>
              <a:rPr lang="en-US" sz="1750" dirty="0">
                <a:solidFill>
                  <a:srgbClr val="000000"/>
                </a:solidFill>
                <a:latin typeface="Inter" pitchFamily="34" charset="0"/>
                <a:ea typeface="Inter" pitchFamily="34" charset="-122"/>
                <a:cs typeface="Inter" pitchFamily="34" charset="-120"/>
              </a:rPr>
              <a:t>Integration with IAM (Identity and Access Management) lets you control exactly who can see or modify data</a:t>
            </a:r>
            <a:endParaRPr lang="en-US" sz="1750" dirty="0"/>
          </a:p>
        </p:txBody>
      </p:sp>
      <p:sp>
        <p:nvSpPr>
          <p:cNvPr id="10" name="Shape 7"/>
          <p:cNvSpPr/>
          <p:nvPr/>
        </p:nvSpPr>
        <p:spPr>
          <a:xfrm>
            <a:off x="9640133" y="4851440"/>
            <a:ext cx="4196358" cy="2410897"/>
          </a:xfrm>
          <a:prstGeom prst="roundRect">
            <a:avLst>
              <a:gd name="adj" fmla="val 3952"/>
            </a:avLst>
          </a:prstGeom>
          <a:solidFill>
            <a:srgbClr val="CDEFFE"/>
          </a:solidFill>
          <a:ln w="7620">
            <a:solidFill>
              <a:srgbClr val="B3D5E4"/>
            </a:solidFill>
            <a:prstDash val="solid"/>
          </a:ln>
        </p:spPr>
        <p:txBody>
          <a:bodyPr/>
          <a:p/>
        </p:txBody>
      </p:sp>
      <p:sp>
        <p:nvSpPr>
          <p:cNvPr id="11" name="Text 8"/>
          <p:cNvSpPr/>
          <p:nvPr/>
        </p:nvSpPr>
        <p:spPr>
          <a:xfrm>
            <a:off x="9874568" y="5085874"/>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000000"/>
                </a:solidFill>
                <a:latin typeface="Nunito Sans Bold" pitchFamily="34" charset="0"/>
                <a:ea typeface="Nunito Sans Bold" pitchFamily="34" charset="-122"/>
                <a:cs typeface="Nunito Sans Bold" pitchFamily="34" charset="-120"/>
              </a:rPr>
              <a:t>Advanced Security</a:t>
            </a:r>
            <a:endParaRPr lang="en-US" sz="2200" dirty="0"/>
          </a:p>
        </p:txBody>
      </p:sp>
      <p:sp>
        <p:nvSpPr>
          <p:cNvPr id="12" name="Text 9"/>
          <p:cNvSpPr/>
          <p:nvPr/>
        </p:nvSpPr>
        <p:spPr>
          <a:xfrm>
            <a:off x="9874568" y="5576292"/>
            <a:ext cx="3727490" cy="1451610"/>
          </a:xfrm>
          <a:prstGeom prst="rect">
            <a:avLst/>
          </a:prstGeom>
          <a:noFill/>
          <a:ln/>
        </p:spPr>
        <p:txBody>
          <a:bodyPr wrap="square" lIns="0" tIns="0" rIns="0" bIns="0" rtlCol="0" anchor="t"/>
          <a:lstStyle/>
          <a:p>
            <a:pPr algn="l" indent="0" marL="0">
              <a:lnSpc>
                <a:spcPts val="2850"/>
              </a:lnSpc>
              <a:buNone/>
            </a:pPr>
            <a:r>
              <a:rPr lang="en-US" sz="1750" dirty="0">
                <a:solidFill>
                  <a:srgbClr val="000000"/>
                </a:solidFill>
                <a:latin typeface="Inter" pitchFamily="34" charset="0"/>
                <a:ea typeface="Inter" pitchFamily="34" charset="-122"/>
                <a:cs typeface="Inter" pitchFamily="34" charset="-120"/>
              </a:rPr>
              <a:t>AlloyDB provides extra features like model endpoint management to protect your application from malicious attacks</a:t>
            </a:r>
            <a:endParaRPr lang="en-US" sz="1750" dirty="0"/>
          </a:p>
        </p:txBody>
      </p:sp>
      <p:pic>
        <p:nvPicPr>
          <p:cNvPr id="13" name="Picture 12" descr="logo.png"/>
          <p:cNvPicPr>
            <a:picLocks noChangeAspect="1"/>
          </p:cNvPicPr>
          <p:nvPr/>
        </p:nvPicPr>
        <p:blipFill>
          <a:blip r:embed="rId4"/>
          <a:stretch>
            <a:fillRect/>
          </a:stretch>
        </p:blipFill>
        <p:spPr>
          <a:xfrm>
            <a:off x="182880" y="182880"/>
            <a:ext cx="914400" cy="408648"/>
          </a:xfrm>
          <a:prstGeom prst="rect">
            <a:avLst/>
          </a:prstGeom>
        </p:spPr>
      </p:pic>
      <p:sp>
        <p:nvSpPr>
          <p:cNvPr id="14" name="TextBox 13"/>
          <p:cNvSpPr txBox="1"/>
          <p:nvPr/>
        </p:nvSpPr>
        <p:spPr>
          <a:xfrm>
            <a:off x="12252960" y="7772400"/>
            <a:ext cx="2286000" cy="365760"/>
          </a:xfrm>
          <a:prstGeom prst="rect">
            <a:avLst/>
          </a:prstGeom>
          <a:noFill/>
        </p:spPr>
        <p:txBody>
          <a:bodyPr wrap="none">
            <a:spAutoFit/>
          </a:bodyPr>
          <a:lstStyle/>
          <a:p>
            <a:pPr algn="r"/>
            <a:r>
              <a:rPr sz="1000">
                <a:solidFill>
                  <a:srgbClr val="969696"/>
                </a:solidFill>
                <a:hlinkClick r:id="rId5"/>
              </a:rPr>
              <a:t>Processed by PPT Studio</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2025-09-02T05:24:43Z</dcterms:created>
  <dcterms:modified xsi:type="dcterms:W3CDTF">2025-09-02T05:24:43Z</dcterms:modified>
</cp:coreProperties>
</file>